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435" r:id="rId4"/>
    <p:sldId id="445" r:id="rId5"/>
    <p:sldId id="436" r:id="rId6"/>
    <p:sldId id="447" r:id="rId7"/>
    <p:sldId id="437" r:id="rId8"/>
    <p:sldId id="438" r:id="rId9"/>
    <p:sldId id="439" r:id="rId10"/>
    <p:sldId id="419" r:id="rId11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943" autoAdjust="0"/>
    <p:restoredTop sz="94817" autoAdjust="0"/>
  </p:normalViewPr>
  <p:slideViewPr>
    <p:cSldViewPr>
      <p:cViewPr varScale="1">
        <p:scale>
          <a:sx n="109" d="100"/>
          <a:sy n="109" d="100"/>
        </p:scale>
        <p:origin x="-180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397" cy="498066"/>
          </a:xfrm>
          <a:prstGeom prst="rect">
            <a:avLst/>
          </a:prstGeom>
        </p:spPr>
        <p:txBody>
          <a:bodyPr vert="horz" lIns="90681" tIns="45341" rIns="90681" bIns="45341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706" y="0"/>
            <a:ext cx="2945397" cy="498066"/>
          </a:xfrm>
          <a:prstGeom prst="rect">
            <a:avLst/>
          </a:prstGeom>
        </p:spPr>
        <p:txBody>
          <a:bodyPr vert="horz" lIns="90681" tIns="45341" rIns="90681" bIns="45341" rtlCol="0"/>
          <a:lstStyle>
            <a:lvl1pPr algn="r">
              <a:defRPr sz="1200"/>
            </a:lvl1pPr>
          </a:lstStyle>
          <a:p>
            <a:fld id="{A651E5F5-DA43-4D44-8DCD-3091601D443A}" type="datetimeFigureOut">
              <a:rPr lang="ko-KR" altLang="en-US" smtClean="0"/>
              <a:pPr/>
              <a:t>2022-01-05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39838"/>
            <a:ext cx="4465637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681" tIns="45341" rIns="90681" bIns="45341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554" y="4777333"/>
            <a:ext cx="5438140" cy="3908870"/>
          </a:xfrm>
          <a:prstGeom prst="rect">
            <a:avLst/>
          </a:prstGeom>
        </p:spPr>
        <p:txBody>
          <a:bodyPr vert="horz" lIns="90681" tIns="45341" rIns="90681" bIns="45341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72"/>
            <a:ext cx="2945397" cy="498066"/>
          </a:xfrm>
          <a:prstGeom prst="rect">
            <a:avLst/>
          </a:prstGeom>
        </p:spPr>
        <p:txBody>
          <a:bodyPr vert="horz" lIns="90681" tIns="45341" rIns="90681" bIns="45341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706" y="9428572"/>
            <a:ext cx="2945397" cy="498066"/>
          </a:xfrm>
          <a:prstGeom prst="rect">
            <a:avLst/>
          </a:prstGeom>
        </p:spPr>
        <p:txBody>
          <a:bodyPr vert="horz" lIns="90681" tIns="45341" rIns="90681" bIns="45341" rtlCol="0" anchor="b"/>
          <a:lstStyle>
            <a:lvl1pPr algn="r">
              <a:defRPr sz="1200"/>
            </a:lvl1pPr>
          </a:lstStyle>
          <a:p>
            <a:fld id="{2B5C17F7-AFF4-46FE-9CAB-E753FCCF09F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357525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1EFE2-C742-4AD4-ACA3-87E6398AEBCB}" type="datetimeFigureOut">
              <a:rPr lang="ko-KR" altLang="en-US" smtClean="0"/>
              <a:pPr/>
              <a:t>2022-01-05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69151-20EE-453E-930F-41643C21763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1EFE2-C742-4AD4-ACA3-87E6398AEBCB}" type="datetimeFigureOut">
              <a:rPr lang="ko-KR" altLang="en-US" smtClean="0"/>
              <a:pPr/>
              <a:t>2022-01-05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69151-20EE-453E-930F-41643C21763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1EFE2-C742-4AD4-ACA3-87E6398AEBCB}" type="datetimeFigureOut">
              <a:rPr lang="ko-KR" altLang="en-US" smtClean="0"/>
              <a:pPr/>
              <a:t>2022-01-05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69151-20EE-453E-930F-41643C21763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1EFE2-C742-4AD4-ACA3-87E6398AEBCB}" type="datetimeFigureOut">
              <a:rPr lang="ko-KR" altLang="en-US" smtClean="0"/>
              <a:pPr/>
              <a:t>2022-01-05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69151-20EE-453E-930F-41643C21763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1EFE2-C742-4AD4-ACA3-87E6398AEBCB}" type="datetimeFigureOut">
              <a:rPr lang="ko-KR" altLang="en-US" smtClean="0"/>
              <a:pPr/>
              <a:t>2022-01-05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69151-20EE-453E-930F-41643C21763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1EFE2-C742-4AD4-ACA3-87E6398AEBCB}" type="datetimeFigureOut">
              <a:rPr lang="ko-KR" altLang="en-US" smtClean="0"/>
              <a:pPr/>
              <a:t>2022-01-05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69151-20EE-453E-930F-41643C21763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1EFE2-C742-4AD4-ACA3-87E6398AEBCB}" type="datetimeFigureOut">
              <a:rPr lang="ko-KR" altLang="en-US" smtClean="0"/>
              <a:pPr/>
              <a:t>2022-01-05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69151-20EE-453E-930F-41643C21763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1EFE2-C742-4AD4-ACA3-87E6398AEBCB}" type="datetimeFigureOut">
              <a:rPr lang="ko-KR" altLang="en-US" smtClean="0"/>
              <a:pPr/>
              <a:t>2022-01-05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69151-20EE-453E-930F-41643C21763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1EFE2-C742-4AD4-ACA3-87E6398AEBCB}" type="datetimeFigureOut">
              <a:rPr lang="ko-KR" altLang="en-US" smtClean="0"/>
              <a:pPr/>
              <a:t>2022-01-05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69151-20EE-453E-930F-41643C21763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1EFE2-C742-4AD4-ACA3-87E6398AEBCB}" type="datetimeFigureOut">
              <a:rPr lang="ko-KR" altLang="en-US" smtClean="0"/>
              <a:pPr/>
              <a:t>2022-01-05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69151-20EE-453E-930F-41643C21763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1EFE2-C742-4AD4-ACA3-87E6398AEBCB}" type="datetimeFigureOut">
              <a:rPr lang="ko-KR" altLang="en-US" smtClean="0"/>
              <a:pPr/>
              <a:t>2022-01-05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69151-20EE-453E-930F-41643C21763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F1EFE2-C742-4AD4-ACA3-87E6398AEBCB}" type="datetimeFigureOut">
              <a:rPr lang="ko-KR" altLang="en-US" smtClean="0"/>
              <a:pPr/>
              <a:t>2022-01-05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469151-20EE-453E-930F-41643C21763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6.wmf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20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-32" y="0"/>
            <a:ext cx="9144000" cy="15716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2400" dirty="0">
                <a:latin typeface="휴먼둥근헤드라인" pitchFamily="18" charset="-127"/>
                <a:ea typeface="휴먼둥근헤드라인" pitchFamily="18" charset="-127"/>
              </a:rPr>
              <a:t> </a:t>
            </a:r>
            <a:r>
              <a:rPr lang="ko-KR" altLang="en-US" sz="2400" dirty="0" smtClean="0">
                <a:latin typeface="휴먼둥근헤드라인" pitchFamily="18" charset="-127"/>
                <a:ea typeface="휴먼둥근헤드라인" pitchFamily="18" charset="-127"/>
              </a:rPr>
              <a:t>                                        </a:t>
            </a:r>
            <a:r>
              <a:rPr lang="en-US" altLang="ko-KR" dirty="0" smtClean="0">
                <a:latin typeface="HY그래픽M"/>
                <a:ea typeface="HY그래픽M"/>
              </a:rPr>
              <a:t>http</a:t>
            </a:r>
            <a:r>
              <a:rPr lang="en-US" altLang="ko-KR" dirty="0">
                <a:latin typeface="HY그래픽M"/>
                <a:ea typeface="HY그래픽M"/>
              </a:rPr>
              <a:t>://</a:t>
            </a:r>
            <a:r>
              <a:rPr lang="en-US" altLang="ko-KR" dirty="0" smtClean="0">
                <a:latin typeface="HY그래픽M"/>
                <a:ea typeface="HY그래픽M"/>
              </a:rPr>
              <a:t>www.yjnvc.com</a:t>
            </a:r>
            <a:endParaRPr lang="en-US" altLang="ko-KR" sz="1000" dirty="0" smtClean="0">
              <a:latin typeface="휴먼둥근헤드라인" pitchFamily="18" charset="-127"/>
              <a:ea typeface="휴먼둥근헤드라인" pitchFamily="18" charset="-127"/>
            </a:endParaRPr>
          </a:p>
          <a:p>
            <a:r>
              <a:rPr lang="en-US" altLang="ko-KR" sz="1000" dirty="0" smtClean="0">
                <a:latin typeface="휴먼둥근헤드라인" pitchFamily="18" charset="-127"/>
                <a:ea typeface="휴먼둥근헤드라인" pitchFamily="18" charset="-127"/>
              </a:rPr>
              <a:t>   </a:t>
            </a:r>
            <a:endParaRPr lang="ko-KR" altLang="en-US" sz="1000" dirty="0"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774518" y="1988840"/>
            <a:ext cx="5594964" cy="57150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입상관 방진 설치 시방서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863364" y="314324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dirty="0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  <a:latin typeface="휴먼둥근헤드라인" pitchFamily="18" charset="-127"/>
                <a:ea typeface="휴먼둥근헤드라인" pitchFamily="18" charset="-127"/>
              </a:rPr>
              <a:t> </a:t>
            </a:r>
            <a:endParaRPr lang="ko-KR" altLang="en-US" sz="2400" dirty="0"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3500000" scaled="1"/>
                <a:tileRect/>
              </a:gradFill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3275856" y="5445224"/>
            <a:ext cx="3295650" cy="677108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900" b="1" dirty="0" smtClean="0">
                <a:latin typeface="새굴림" panose="02030600000101010101" pitchFamily="18" charset="-127"/>
                <a:ea typeface="새굴림" panose="02030600000101010101" pitchFamily="18" charset="-127"/>
              </a:rPr>
              <a:t>경기도 김포시 </a:t>
            </a:r>
            <a:r>
              <a:rPr lang="ko-KR" altLang="en-US" sz="900" b="1" dirty="0" err="1" smtClean="0">
                <a:latin typeface="새굴림" panose="02030600000101010101" pitchFamily="18" charset="-127"/>
                <a:ea typeface="새굴림" panose="02030600000101010101" pitchFamily="18" charset="-127"/>
              </a:rPr>
              <a:t>양촌읍</a:t>
            </a:r>
            <a:r>
              <a:rPr lang="ko-KR" altLang="en-US" sz="900" b="1" dirty="0" smtClean="0">
                <a:latin typeface="새굴림" panose="02030600000101010101" pitchFamily="18" charset="-127"/>
                <a:ea typeface="새굴림" panose="02030600000101010101" pitchFamily="18" charset="-127"/>
              </a:rPr>
              <a:t> </a:t>
            </a:r>
            <a:r>
              <a:rPr lang="ko-KR" altLang="en-US" sz="900" b="1" dirty="0" err="1" smtClean="0">
                <a:latin typeface="새굴림" panose="02030600000101010101" pitchFamily="18" charset="-127"/>
                <a:ea typeface="새굴림" panose="02030600000101010101" pitchFamily="18" charset="-127"/>
              </a:rPr>
              <a:t>황금산단</a:t>
            </a:r>
            <a:r>
              <a:rPr lang="en-US" altLang="ko-KR" sz="900" b="1" dirty="0" smtClean="0">
                <a:latin typeface="새굴림" panose="02030600000101010101" pitchFamily="18" charset="-127"/>
                <a:ea typeface="새굴림" panose="02030600000101010101" pitchFamily="18" charset="-127"/>
              </a:rPr>
              <a:t>1</a:t>
            </a:r>
            <a:r>
              <a:rPr lang="ko-KR" altLang="en-US" sz="900" b="1" dirty="0" smtClean="0">
                <a:latin typeface="새굴림" panose="02030600000101010101" pitchFamily="18" charset="-127"/>
                <a:ea typeface="새굴림" panose="02030600000101010101" pitchFamily="18" charset="-127"/>
              </a:rPr>
              <a:t>로 </a:t>
            </a:r>
            <a:r>
              <a:rPr lang="en-US" altLang="ko-KR" sz="900" b="1" dirty="0" smtClean="0">
                <a:latin typeface="새굴림" panose="02030600000101010101" pitchFamily="18" charset="-127"/>
                <a:ea typeface="새굴림" panose="02030600000101010101" pitchFamily="18" charset="-127"/>
              </a:rPr>
              <a:t>21</a:t>
            </a:r>
          </a:p>
          <a:p>
            <a:r>
              <a:rPr lang="en-US" altLang="ko-KR" sz="900" b="1" dirty="0" smtClean="0">
                <a:latin typeface="새굴림" panose="02030600000101010101" pitchFamily="18" charset="-127"/>
                <a:ea typeface="새굴림" panose="02030600000101010101" pitchFamily="18" charset="-127"/>
              </a:rPr>
              <a:t>TEL </a:t>
            </a:r>
            <a:r>
              <a:rPr lang="en-US" altLang="ko-KR" sz="900" b="1" dirty="0" smtClean="0">
                <a:latin typeface="새굴림" panose="02030600000101010101" pitchFamily="18" charset="-127"/>
                <a:ea typeface="새굴림" panose="02030600000101010101" pitchFamily="18" charset="-127"/>
              </a:rPr>
              <a:t>: 031) 984-8211(</a:t>
            </a:r>
            <a:r>
              <a:rPr lang="ko-KR" altLang="en-US" sz="900" b="1" dirty="0" smtClean="0">
                <a:latin typeface="새굴림" panose="02030600000101010101" pitchFamily="18" charset="-127"/>
                <a:ea typeface="새굴림" panose="02030600000101010101" pitchFamily="18" charset="-127"/>
              </a:rPr>
              <a:t>代</a:t>
            </a:r>
            <a:r>
              <a:rPr lang="en-US" altLang="ko-KR" sz="900" b="1" dirty="0" smtClean="0">
                <a:latin typeface="새굴림" panose="02030600000101010101" pitchFamily="18" charset="-127"/>
                <a:ea typeface="새굴림" panose="02030600000101010101" pitchFamily="18" charset="-127"/>
              </a:rPr>
              <a:t>)  FAX :031) 984-1211</a:t>
            </a:r>
          </a:p>
          <a:p>
            <a:r>
              <a:rPr lang="en-US" altLang="ko-KR" sz="900" b="1" dirty="0" smtClean="0">
                <a:latin typeface="새굴림" panose="02030600000101010101" pitchFamily="18" charset="-127"/>
                <a:ea typeface="새굴림" panose="02030600000101010101" pitchFamily="18" charset="-127"/>
              </a:rPr>
              <a:t>e-mail </a:t>
            </a:r>
            <a:r>
              <a:rPr lang="en-US" altLang="ko-KR" sz="900" b="1" dirty="0">
                <a:latin typeface="새굴림" panose="02030600000101010101" pitchFamily="18" charset="-127"/>
                <a:ea typeface="새굴림" panose="02030600000101010101" pitchFamily="18" charset="-127"/>
              </a:rPr>
              <a:t>: </a:t>
            </a:r>
            <a:r>
              <a:rPr lang="en-US" altLang="ko-KR" sz="900" b="1" dirty="0" smtClean="0">
                <a:latin typeface="새굴림" panose="02030600000101010101" pitchFamily="18" charset="-127"/>
                <a:ea typeface="새굴림" panose="02030600000101010101" pitchFamily="18" charset="-127"/>
              </a:rPr>
              <a:t>0987yj@naver.com</a:t>
            </a:r>
            <a:endParaRPr lang="en-US" altLang="ko-KR" sz="900" b="1" dirty="0">
              <a:latin typeface="새굴림" panose="02030600000101010101" pitchFamily="18" charset="-127"/>
              <a:ea typeface="새굴림" panose="02030600000101010101" pitchFamily="18" charset="-127"/>
            </a:endParaRPr>
          </a:p>
          <a:p>
            <a:r>
              <a:rPr lang="ko-KR" altLang="en-US" sz="1100" b="1" dirty="0" smtClean="0">
                <a:latin typeface="새굴림" panose="02030600000101010101" pitchFamily="18" charset="-127"/>
                <a:ea typeface="새굴림" panose="02030600000101010101" pitchFamily="18" charset="-127"/>
              </a:rPr>
              <a:t> </a:t>
            </a:r>
            <a:endParaRPr lang="ko-KR" altLang="en-US" sz="1100" b="1" dirty="0">
              <a:latin typeface="새굴림" panose="02030600000101010101" pitchFamily="18" charset="-127"/>
              <a:ea typeface="새굴림" panose="02030600000101010101" pitchFamily="18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72256" y="3177128"/>
            <a:ext cx="1404000" cy="1404000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3140968"/>
            <a:ext cx="1404000" cy="14040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1840" y="4848379"/>
            <a:ext cx="2791326" cy="553453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88080" y="3177128"/>
            <a:ext cx="1404000" cy="140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785794"/>
            <a:ext cx="9144000" cy="714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0" y="6429396"/>
            <a:ext cx="9144000" cy="714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부제목 29"/>
          <p:cNvSpPr>
            <a:spLocks noGrp="1"/>
          </p:cNvSpPr>
          <p:nvPr>
            <p:ph type="subTitle" idx="1"/>
          </p:nvPr>
        </p:nvSpPr>
        <p:spPr>
          <a:xfrm>
            <a:off x="0" y="857232"/>
            <a:ext cx="9144000" cy="5572164"/>
          </a:xfrm>
        </p:spPr>
        <p:txBody>
          <a:bodyPr>
            <a:normAutofit/>
          </a:bodyPr>
          <a:lstStyle/>
          <a:p>
            <a:pPr algn="l"/>
            <a:endParaRPr lang="en-US" altLang="ko-KR" sz="20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endParaRPr lang="en-US" altLang="ko-KR" sz="20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endParaRPr lang="en-US" altLang="ko-KR" sz="20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endParaRPr lang="en-US" altLang="ko-KR" sz="20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endParaRPr lang="en-US" altLang="ko-KR" sz="20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endParaRPr lang="en-US" altLang="ko-KR" sz="20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r>
              <a:rPr lang="ko-KR" altLang="en-US" sz="4800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감사합니다</a:t>
            </a:r>
            <a:r>
              <a:rPr lang="en-US" altLang="ko-KR" sz="4800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.</a:t>
            </a:r>
            <a:endParaRPr lang="ko-KR" altLang="en-US" sz="4800" dirty="0">
              <a:solidFill>
                <a:schemeClr val="tx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0" y="6500834"/>
            <a:ext cx="9144000" cy="357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1200" dirty="0">
              <a:solidFill>
                <a:schemeClr val="tx2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989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994"/>
            <a:ext cx="9144000" cy="784800"/>
          </a:xfrm>
          <a:prstGeom prst="rect">
            <a:avLst/>
          </a:prstGeom>
          <a:gradFill>
            <a:gsLst>
              <a:gs pos="0">
                <a:srgbClr val="92D050"/>
              </a:gs>
              <a:gs pos="50000">
                <a:schemeClr val="accent1">
                  <a:lumMod val="20000"/>
                  <a:lumOff val="80000"/>
                </a:schemeClr>
              </a:gs>
              <a:gs pos="100000">
                <a:srgbClr val="92D05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mtClean="0">
              <a:solidFill>
                <a:schemeClr val="tx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0" y="785794"/>
            <a:ext cx="9144000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0" y="6429396"/>
            <a:ext cx="9144000" cy="714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85720" y="252691"/>
            <a:ext cx="8715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■ 목 차</a:t>
            </a:r>
            <a:endParaRPr lang="en-US" altLang="ko-KR" sz="2400" dirty="0" smtClean="0">
              <a:latin typeface="HY견고딕" pitchFamily="18" charset="-127"/>
              <a:ea typeface="HY견고딕" pitchFamily="18" charset="-127"/>
            </a:endParaRPr>
          </a:p>
          <a:p>
            <a:endParaRPr lang="ko-KR" altLang="en-US" sz="24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부제목 29"/>
          <p:cNvSpPr>
            <a:spLocks noGrp="1"/>
          </p:cNvSpPr>
          <p:nvPr>
            <p:ph type="subTitle" idx="1"/>
          </p:nvPr>
        </p:nvSpPr>
        <p:spPr>
          <a:xfrm>
            <a:off x="2123728" y="871708"/>
            <a:ext cx="5472608" cy="5572164"/>
          </a:xfrm>
          <a:noFill/>
        </p:spPr>
        <p:txBody>
          <a:bodyPr>
            <a:normAutofit/>
          </a:bodyPr>
          <a:lstStyle/>
          <a:p>
            <a:pPr algn="l"/>
            <a:endParaRPr lang="en-US" altLang="ko-KR" sz="20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endParaRPr lang="en-US" altLang="ko-KR" sz="20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r>
              <a:rPr lang="en-US" altLang="ko-KR" sz="20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24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1. </a:t>
            </a:r>
            <a:r>
              <a:rPr lang="ko-KR" altLang="en-US" sz="24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방진기 모델 및 기호 </a:t>
            </a:r>
            <a:endParaRPr lang="en-US" altLang="ko-KR" sz="24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r>
              <a:rPr lang="en-US" altLang="ko-KR" sz="24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24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   </a:t>
            </a:r>
            <a:r>
              <a:rPr lang="en-US" altLang="ko-KR" sz="20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1-1. </a:t>
            </a:r>
            <a:r>
              <a:rPr lang="ko-KR" altLang="en-US" sz="2000" dirty="0" err="1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앵카</a:t>
            </a:r>
            <a:r>
              <a:rPr lang="ko-KR" altLang="en-US" sz="20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및 가이드 방진기</a:t>
            </a:r>
            <a:endParaRPr lang="en-US" altLang="ko-KR" sz="20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r>
              <a:rPr lang="en-US" altLang="ko-KR" sz="20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     1-2. </a:t>
            </a:r>
            <a:r>
              <a:rPr lang="ko-KR" altLang="en-US" sz="20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스프링 방진기</a:t>
            </a:r>
            <a:endParaRPr lang="en-US" altLang="ko-KR" sz="20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r>
              <a:rPr lang="en-US" altLang="ko-KR" sz="24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24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2. </a:t>
            </a:r>
            <a:r>
              <a:rPr lang="ko-KR" altLang="en-US" sz="24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입상관 방진기 설치용 </a:t>
            </a:r>
            <a:r>
              <a:rPr lang="ko-KR" altLang="en-US" sz="2400" dirty="0" err="1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클램프</a:t>
            </a:r>
            <a:endParaRPr lang="en-US" altLang="ko-KR" sz="24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r>
              <a:rPr lang="en-US" altLang="ko-KR" sz="24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24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3. </a:t>
            </a:r>
            <a:r>
              <a:rPr lang="ko-KR" altLang="en-US" sz="2400" dirty="0" err="1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앙카</a:t>
            </a:r>
            <a:r>
              <a:rPr lang="ko-KR" altLang="en-US" sz="24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방진기 설치 순서</a:t>
            </a:r>
            <a:endParaRPr lang="en-US" altLang="ko-KR" sz="24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r>
              <a:rPr lang="en-US" altLang="ko-KR" sz="24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24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4. </a:t>
            </a:r>
            <a:r>
              <a:rPr lang="ko-KR" altLang="en-US" sz="24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스프링 </a:t>
            </a:r>
            <a:r>
              <a:rPr lang="ko-KR" altLang="en-US" sz="2400" dirty="0" err="1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방진기</a:t>
            </a:r>
            <a:r>
              <a:rPr lang="ko-KR" altLang="en-US" sz="24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설치순서</a:t>
            </a:r>
            <a:endParaRPr lang="en-US" altLang="ko-KR" sz="24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r>
              <a:rPr lang="en-US" altLang="ko-KR" sz="24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24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5.</a:t>
            </a:r>
            <a:r>
              <a:rPr lang="ko-KR" altLang="en-US" sz="24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가이드 </a:t>
            </a:r>
            <a:r>
              <a:rPr lang="ko-KR" altLang="en-US" sz="2400" dirty="0" err="1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방진기</a:t>
            </a:r>
            <a:r>
              <a:rPr lang="ko-KR" altLang="en-US" sz="24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설치순서</a:t>
            </a:r>
            <a:endParaRPr lang="en-US" altLang="ko-KR" sz="24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r>
              <a:rPr lang="en-US" altLang="ko-KR" sz="24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24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6.</a:t>
            </a:r>
            <a:r>
              <a:rPr lang="ko-KR" altLang="en-US" sz="24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입상관 방진기 </a:t>
            </a:r>
            <a:r>
              <a:rPr lang="ko-KR" altLang="en-US" sz="2400" dirty="0" err="1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설치시</a:t>
            </a:r>
            <a:r>
              <a:rPr lang="ko-KR" altLang="en-US" sz="24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주의사항</a:t>
            </a:r>
            <a:endParaRPr lang="en-US" altLang="ko-KR" sz="24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endParaRPr lang="en-US" altLang="ko-KR" sz="2400" dirty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r>
              <a:rPr lang="en-US" altLang="ko-KR" sz="2400" dirty="0" smtClean="0">
                <a:solidFill>
                  <a:schemeClr val="tx2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HY견고딕" pitchFamily="18" charset="-127"/>
                <a:ea typeface="HY견고딕" pitchFamily="18" charset="-127"/>
              </a:rPr>
              <a:t>    </a:t>
            </a:r>
          </a:p>
          <a:p>
            <a:pPr algn="l"/>
            <a:r>
              <a:rPr lang="en-US" altLang="ko-KR" sz="2400" dirty="0" smtClean="0">
                <a:solidFill>
                  <a:schemeClr val="tx2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HY견고딕" pitchFamily="18" charset="-127"/>
                <a:ea typeface="HY견고딕" pitchFamily="18" charset="-127"/>
              </a:rPr>
              <a:t>                  </a:t>
            </a:r>
            <a:endParaRPr lang="ko-KR" altLang="en-US" sz="2400" dirty="0">
              <a:solidFill>
                <a:schemeClr val="tx2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0" y="994"/>
            <a:ext cx="9144000" cy="784800"/>
          </a:xfrm>
          <a:prstGeom prst="rect">
            <a:avLst/>
          </a:prstGeom>
          <a:gradFill>
            <a:gsLst>
              <a:gs pos="0">
                <a:srgbClr val="92D050"/>
              </a:gs>
              <a:gs pos="50000">
                <a:schemeClr val="accent1">
                  <a:lumMod val="20000"/>
                  <a:lumOff val="80000"/>
                </a:schemeClr>
              </a:gs>
              <a:gs pos="100000">
                <a:srgbClr val="92D05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mtClean="0">
              <a:solidFill>
                <a:schemeClr val="tx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0" y="6429396"/>
            <a:ext cx="9144000" cy="714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85720" y="252691"/>
            <a:ext cx="8715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1. </a:t>
            </a:r>
            <a:r>
              <a:rPr lang="ko-KR" altLang="en-US" sz="2400" dirty="0" err="1" smtClean="0">
                <a:latin typeface="HY견고딕" pitchFamily="18" charset="-127"/>
                <a:ea typeface="HY견고딕" pitchFamily="18" charset="-127"/>
              </a:rPr>
              <a:t>방진기</a:t>
            </a:r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 모델 및 기호</a:t>
            </a:r>
            <a:endParaRPr lang="en-US" altLang="ko-KR" sz="24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부제목 29"/>
          <p:cNvSpPr>
            <a:spLocks noGrp="1"/>
          </p:cNvSpPr>
          <p:nvPr>
            <p:ph type="subTitle" idx="1"/>
          </p:nvPr>
        </p:nvSpPr>
        <p:spPr>
          <a:xfrm>
            <a:off x="0" y="857232"/>
            <a:ext cx="9144000" cy="5572164"/>
          </a:xfrm>
        </p:spPr>
        <p:txBody>
          <a:bodyPr>
            <a:normAutofit/>
          </a:bodyPr>
          <a:lstStyle/>
          <a:p>
            <a:pPr algn="l"/>
            <a:r>
              <a:rPr lang="en-US" altLang="ko-KR" sz="20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  </a:t>
            </a:r>
            <a:endParaRPr lang="en-US" altLang="ko-KR" sz="20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r>
              <a:rPr lang="en-US" altLang="ko-KR" sz="20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1-1 </a:t>
            </a:r>
            <a:r>
              <a:rPr lang="ko-KR" altLang="en-US" sz="2000" dirty="0" err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앙</a:t>
            </a:r>
            <a:r>
              <a:rPr lang="ko-KR" altLang="en-US" sz="2000" dirty="0" err="1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카</a:t>
            </a:r>
            <a:r>
              <a:rPr lang="ko-KR" altLang="en-US" sz="20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20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및 가이드 </a:t>
            </a:r>
            <a:r>
              <a:rPr lang="ko-KR" altLang="en-US" sz="2000" dirty="0" err="1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방진기</a:t>
            </a:r>
            <a:r>
              <a:rPr lang="ko-KR" altLang="en-US" sz="20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20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(               )</a:t>
            </a:r>
            <a:endParaRPr lang="en-US" altLang="ko-KR" sz="2000" dirty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r>
              <a:rPr lang="en-US" altLang="ko-KR" sz="20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    </a:t>
            </a:r>
          </a:p>
          <a:p>
            <a:pPr algn="l"/>
            <a:r>
              <a:rPr lang="en-US" altLang="ko-KR" sz="18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   </a:t>
            </a:r>
            <a:endParaRPr lang="en-US" altLang="ko-KR" sz="10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r>
              <a:rPr lang="ko-KR" altLang="en-US" sz="16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    </a:t>
            </a:r>
            <a:endParaRPr lang="en-US" altLang="ko-KR" sz="1600" dirty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endParaRPr lang="en-US" altLang="ko-KR" sz="16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endParaRPr lang="en-US" altLang="ko-KR" sz="1600" dirty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endParaRPr lang="en-US" altLang="ko-KR" sz="16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endParaRPr lang="en-US" altLang="ko-KR" sz="1600" dirty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endParaRPr lang="en-US" altLang="ko-KR" sz="16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endParaRPr lang="en-US" altLang="ko-KR" sz="16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0" y="6500834"/>
            <a:ext cx="9144000" cy="357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ko-KR" sz="1200" dirty="0" smtClean="0">
                <a:solidFill>
                  <a:schemeClr val="tx2"/>
                </a:solidFill>
                <a:latin typeface="HY헤드라인M" pitchFamily="18" charset="-127"/>
                <a:ea typeface="HY헤드라인M" pitchFamily="18" charset="-127"/>
              </a:rPr>
              <a:t>◀ 1 </a:t>
            </a:r>
            <a:r>
              <a:rPr lang="en-US" altLang="ko-KR" sz="1200" dirty="0" smtClean="0">
                <a:solidFill>
                  <a:schemeClr val="tx2"/>
                </a:solidFill>
                <a:latin typeface="HY그래픽M"/>
                <a:ea typeface="HY그래픽M"/>
              </a:rPr>
              <a:t>▶</a:t>
            </a:r>
            <a:endParaRPr lang="ko-KR" altLang="en-US" sz="1200" dirty="0">
              <a:solidFill>
                <a:schemeClr val="tx2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0" y="785794"/>
            <a:ext cx="9144000" cy="7143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515" b="14159"/>
          <a:stretch/>
        </p:blipFill>
        <p:spPr>
          <a:xfrm rot="16200000">
            <a:off x="5109620" y="2085609"/>
            <a:ext cx="2304755" cy="2154118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651" t="22566" r="44487" b="27140"/>
          <a:stretch/>
        </p:blipFill>
        <p:spPr>
          <a:xfrm>
            <a:off x="3488162" y="1196752"/>
            <a:ext cx="1155846" cy="591363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888" t="6190" r="35037" b="26319"/>
          <a:stretch/>
        </p:blipFill>
        <p:spPr>
          <a:xfrm>
            <a:off x="2496140" y="2134917"/>
            <a:ext cx="1544461" cy="2096054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6" r="1496" b="3044"/>
          <a:stretch/>
        </p:blipFill>
        <p:spPr>
          <a:xfrm>
            <a:off x="1619672" y="4443966"/>
            <a:ext cx="5774712" cy="172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9724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0" y="994"/>
            <a:ext cx="9144000" cy="784800"/>
          </a:xfrm>
          <a:prstGeom prst="rect">
            <a:avLst/>
          </a:prstGeom>
          <a:gradFill>
            <a:gsLst>
              <a:gs pos="0">
                <a:srgbClr val="92D050"/>
              </a:gs>
              <a:gs pos="50000">
                <a:schemeClr val="accent1">
                  <a:lumMod val="20000"/>
                  <a:lumOff val="80000"/>
                </a:schemeClr>
              </a:gs>
              <a:gs pos="100000">
                <a:srgbClr val="92D05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mtClean="0">
              <a:solidFill>
                <a:schemeClr val="tx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0" y="6429396"/>
            <a:ext cx="9144000" cy="714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85720" y="252691"/>
            <a:ext cx="8715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1. </a:t>
            </a:r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방진기 모델 및 기호</a:t>
            </a:r>
            <a:endParaRPr lang="en-US" altLang="ko-KR" sz="24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부제목 29"/>
          <p:cNvSpPr>
            <a:spLocks noGrp="1"/>
          </p:cNvSpPr>
          <p:nvPr>
            <p:ph type="subTitle" idx="1"/>
          </p:nvPr>
        </p:nvSpPr>
        <p:spPr>
          <a:xfrm>
            <a:off x="0" y="857232"/>
            <a:ext cx="9144000" cy="5572164"/>
          </a:xfrm>
        </p:spPr>
        <p:txBody>
          <a:bodyPr>
            <a:normAutofit/>
          </a:bodyPr>
          <a:lstStyle/>
          <a:p>
            <a:pPr algn="l"/>
            <a:endParaRPr lang="en-US" altLang="ko-KR" sz="20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endParaRPr lang="en-US" altLang="ko-KR" sz="10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r>
              <a:rPr lang="ko-KR" altLang="en-US" sz="16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    </a:t>
            </a:r>
            <a:endParaRPr lang="en-US" altLang="ko-KR" sz="1600" dirty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endParaRPr lang="en-US" altLang="ko-KR" sz="16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endParaRPr lang="en-US" altLang="ko-KR" sz="1600" dirty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endParaRPr lang="en-US" altLang="ko-KR" sz="16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endParaRPr lang="en-US" altLang="ko-KR" sz="1600" dirty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endParaRPr lang="en-US" altLang="ko-KR" sz="16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endParaRPr lang="en-US" altLang="ko-KR" sz="16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0" y="6500834"/>
            <a:ext cx="9144000" cy="357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ko-KR" sz="1200" dirty="0" smtClean="0">
                <a:solidFill>
                  <a:schemeClr val="tx2"/>
                </a:solidFill>
                <a:latin typeface="HY헤드라인M" pitchFamily="18" charset="-127"/>
                <a:ea typeface="HY헤드라인M" pitchFamily="18" charset="-127"/>
              </a:rPr>
              <a:t>◀ 2 </a:t>
            </a:r>
            <a:r>
              <a:rPr lang="en-US" altLang="ko-KR" sz="1200" dirty="0" smtClean="0">
                <a:solidFill>
                  <a:schemeClr val="tx2"/>
                </a:solidFill>
                <a:latin typeface="HY그래픽M"/>
                <a:ea typeface="HY그래픽M"/>
              </a:rPr>
              <a:t>▶</a:t>
            </a:r>
            <a:endParaRPr lang="ko-KR" altLang="en-US" sz="1200" dirty="0">
              <a:solidFill>
                <a:schemeClr val="tx2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0" y="785794"/>
            <a:ext cx="9144000" cy="7143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323528" y="1047374"/>
            <a:ext cx="4572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2000" dirty="0" smtClean="0">
                <a:latin typeface="HY견고딕" pitchFamily="18" charset="-127"/>
                <a:ea typeface="HY견고딕" pitchFamily="18" charset="-127"/>
              </a:rPr>
              <a:t>1-2 </a:t>
            </a:r>
            <a:r>
              <a:rPr lang="ko-KR" altLang="en-US" sz="2000" dirty="0" smtClean="0">
                <a:latin typeface="HY견고딕" pitchFamily="18" charset="-127"/>
                <a:ea typeface="HY견고딕" pitchFamily="18" charset="-127"/>
              </a:rPr>
              <a:t>스프링 </a:t>
            </a:r>
            <a:r>
              <a:rPr lang="ko-KR" altLang="en-US" sz="2000" dirty="0" err="1" smtClean="0">
                <a:latin typeface="HY견고딕" pitchFamily="18" charset="-127"/>
                <a:ea typeface="HY견고딕" pitchFamily="18" charset="-127"/>
              </a:rPr>
              <a:t>방진기</a:t>
            </a:r>
            <a:r>
              <a:rPr lang="ko-KR" altLang="en-US" sz="20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2000" dirty="0" smtClean="0">
                <a:latin typeface="HY견고딕" pitchFamily="18" charset="-127"/>
                <a:ea typeface="HY견고딕" pitchFamily="18" charset="-127"/>
              </a:rPr>
              <a:t>(      )</a:t>
            </a:r>
            <a:endParaRPr lang="en-US" altLang="ko-KR" sz="2000" dirty="0">
              <a:latin typeface="HY견고딕" pitchFamily="18" charset="-127"/>
              <a:ea typeface="HY견고딕" pitchFamily="18" charset="-127"/>
            </a:endParaRPr>
          </a:p>
          <a:p>
            <a:endParaRPr lang="en-US" altLang="ko-KR" sz="1000" dirty="0"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567" y="1713470"/>
            <a:ext cx="1395605" cy="2003562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184388" y="4145095"/>
            <a:ext cx="2907080" cy="1660548"/>
            <a:chOff x="611560" y="4070429"/>
            <a:chExt cx="3210629" cy="1763559"/>
          </a:xfrm>
        </p:grpSpPr>
        <p:pic>
          <p:nvPicPr>
            <p:cNvPr id="17" name="그림 1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51111"/>
            <a:stretch/>
          </p:blipFill>
          <p:spPr>
            <a:xfrm>
              <a:off x="611560" y="4070429"/>
              <a:ext cx="1681100" cy="1763559"/>
            </a:xfrm>
            <a:prstGeom prst="rect">
              <a:avLst/>
            </a:prstGeom>
          </p:spPr>
        </p:pic>
        <p:pic>
          <p:nvPicPr>
            <p:cNvPr id="18" name="그림 1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6044"/>
            <a:stretch/>
          </p:blipFill>
          <p:spPr>
            <a:xfrm>
              <a:off x="2319874" y="4070429"/>
              <a:ext cx="1502315" cy="1763559"/>
            </a:xfrm>
            <a:prstGeom prst="rect">
              <a:avLst/>
            </a:prstGeom>
          </p:spPr>
        </p:pic>
      </p:grpSp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623" t="22566" r="21282" b="44768"/>
          <a:stretch/>
        </p:blipFill>
        <p:spPr>
          <a:xfrm>
            <a:off x="2731428" y="1100699"/>
            <a:ext cx="720080" cy="384085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1840" y="1570594"/>
            <a:ext cx="5825209" cy="4565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396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0" y="994"/>
            <a:ext cx="9144000" cy="784800"/>
          </a:xfrm>
          <a:prstGeom prst="rect">
            <a:avLst/>
          </a:prstGeom>
          <a:gradFill>
            <a:gsLst>
              <a:gs pos="0">
                <a:srgbClr val="92D050"/>
              </a:gs>
              <a:gs pos="50000">
                <a:schemeClr val="accent1">
                  <a:lumMod val="20000"/>
                  <a:lumOff val="80000"/>
                </a:schemeClr>
              </a:gs>
              <a:gs pos="100000">
                <a:srgbClr val="92D05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mtClean="0">
              <a:solidFill>
                <a:schemeClr val="tx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0" y="6429396"/>
            <a:ext cx="9144000" cy="714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85720" y="252691"/>
            <a:ext cx="8715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latin typeface="HY견고딕" pitchFamily="18" charset="-127"/>
                <a:ea typeface="HY견고딕" pitchFamily="18" charset="-127"/>
              </a:rPr>
              <a:t>2.</a:t>
            </a:r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2400" dirty="0" err="1" smtClean="0">
                <a:latin typeface="HY견고딕" pitchFamily="18" charset="-127"/>
                <a:ea typeface="HY견고딕" pitchFamily="18" charset="-127"/>
              </a:rPr>
              <a:t>입상관</a:t>
            </a:r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2400" dirty="0" err="1" smtClean="0">
                <a:latin typeface="HY견고딕" pitchFamily="18" charset="-127"/>
                <a:ea typeface="HY견고딕" pitchFamily="18" charset="-127"/>
              </a:rPr>
              <a:t>방진기</a:t>
            </a:r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 설치용 </a:t>
            </a:r>
            <a:r>
              <a:rPr lang="ko-KR" altLang="en-US" sz="2400" dirty="0" err="1" smtClean="0">
                <a:latin typeface="HY견고딕" pitchFamily="18" charset="-127"/>
                <a:ea typeface="HY견고딕" pitchFamily="18" charset="-127"/>
              </a:rPr>
              <a:t>클램프</a:t>
            </a:r>
            <a:endParaRPr lang="en-US" altLang="ko-KR" sz="24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부제목 29"/>
          <p:cNvSpPr>
            <a:spLocks noGrp="1"/>
          </p:cNvSpPr>
          <p:nvPr>
            <p:ph type="subTitle" idx="1"/>
          </p:nvPr>
        </p:nvSpPr>
        <p:spPr>
          <a:xfrm>
            <a:off x="0" y="857232"/>
            <a:ext cx="9144000" cy="5572164"/>
          </a:xfrm>
        </p:spPr>
        <p:txBody>
          <a:bodyPr>
            <a:normAutofit/>
          </a:bodyPr>
          <a:lstStyle/>
          <a:p>
            <a:pPr algn="l"/>
            <a:r>
              <a:rPr lang="en-US" altLang="ko-KR" sz="20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  </a:t>
            </a:r>
          </a:p>
          <a:p>
            <a:pPr algn="l"/>
            <a:r>
              <a:rPr lang="en-US" altLang="ko-KR" sz="20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   </a:t>
            </a:r>
          </a:p>
          <a:p>
            <a:pPr algn="l"/>
            <a:endParaRPr lang="en-US" altLang="ko-KR" sz="10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r>
              <a:rPr lang="ko-KR" altLang="en-US" sz="16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    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0" y="6500834"/>
            <a:ext cx="9144000" cy="357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ko-KR" sz="1200" dirty="0" smtClean="0">
                <a:solidFill>
                  <a:schemeClr val="tx2"/>
                </a:solidFill>
                <a:latin typeface="HY헤드라인M" pitchFamily="18" charset="-127"/>
                <a:ea typeface="HY헤드라인M" pitchFamily="18" charset="-127"/>
              </a:rPr>
              <a:t>◀ 3 </a:t>
            </a:r>
            <a:r>
              <a:rPr lang="en-US" altLang="ko-KR" sz="1200" dirty="0" smtClean="0">
                <a:solidFill>
                  <a:schemeClr val="tx2"/>
                </a:solidFill>
                <a:latin typeface="HY그래픽M"/>
                <a:ea typeface="HY그래픽M"/>
              </a:rPr>
              <a:t>▶</a:t>
            </a:r>
            <a:endParaRPr lang="ko-KR" altLang="en-US" sz="1200" dirty="0">
              <a:solidFill>
                <a:schemeClr val="tx2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0" y="785794"/>
            <a:ext cx="9144000" cy="7143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4024673"/>
            <a:ext cx="2880000" cy="1326836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1656624"/>
            <a:ext cx="2880000" cy="1215528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2167463" y="3126674"/>
            <a:ext cx="14077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b="1" dirty="0" err="1" smtClean="0">
                <a:latin typeface="HY견고딕" pitchFamily="18" charset="-127"/>
                <a:ea typeface="HY견고딕" pitchFamily="18" charset="-127"/>
              </a:rPr>
              <a:t>앙카용</a:t>
            </a:r>
            <a:r>
              <a:rPr lang="ko-KR" altLang="en-US" sz="1200" b="1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200" b="1" dirty="0" err="1" smtClean="0">
                <a:latin typeface="HY견고딕" pitchFamily="18" charset="-127"/>
                <a:ea typeface="HY견고딕" pitchFamily="18" charset="-127"/>
              </a:rPr>
              <a:t>클램프</a:t>
            </a:r>
            <a:endParaRPr lang="en-US" altLang="ko-KR" sz="1200" b="1" dirty="0" smtClean="0">
              <a:latin typeface="HY견고딕" pitchFamily="18" charset="-127"/>
              <a:ea typeface="HY견고딕" pitchFamily="18" charset="-127"/>
            </a:endParaRPr>
          </a:p>
          <a:p>
            <a:endParaRPr lang="en-US" altLang="ko-KR" sz="1400" b="1" dirty="0" smtClean="0">
              <a:latin typeface="HY견고딕" pitchFamily="18" charset="-127"/>
              <a:ea typeface="HY견고딕" pitchFamily="18" charset="-127"/>
            </a:endParaRPr>
          </a:p>
          <a:p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2433573" y="5683619"/>
            <a:ext cx="14077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b="1" dirty="0" err="1" smtClean="0">
                <a:latin typeface="HY견고딕" pitchFamily="18" charset="-127"/>
                <a:ea typeface="HY견고딕" pitchFamily="18" charset="-127"/>
              </a:rPr>
              <a:t>가이드용</a:t>
            </a:r>
            <a:r>
              <a:rPr lang="ko-KR" altLang="en-US" sz="1200" b="1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200" b="1" dirty="0" err="1" smtClean="0">
                <a:latin typeface="HY견고딕" pitchFamily="18" charset="-127"/>
                <a:ea typeface="HY견고딕" pitchFamily="18" charset="-127"/>
              </a:rPr>
              <a:t>클램프</a:t>
            </a:r>
            <a:endParaRPr lang="en-US" altLang="ko-KR" sz="1200" b="1" dirty="0" smtClean="0">
              <a:latin typeface="HY견고딕" pitchFamily="18" charset="-127"/>
              <a:ea typeface="HY견고딕" pitchFamily="18" charset="-127"/>
            </a:endParaRPr>
          </a:p>
          <a:p>
            <a:endParaRPr lang="en-US" altLang="ko-KR" sz="1400" b="1" dirty="0" smtClean="0">
              <a:latin typeface="HY견고딕" pitchFamily="18" charset="-127"/>
              <a:ea typeface="HY견고딕" pitchFamily="18" charset="-127"/>
            </a:endParaRPr>
          </a:p>
          <a:p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556" t="48595" r="18101" b="13949"/>
          <a:stretch/>
        </p:blipFill>
        <p:spPr>
          <a:xfrm>
            <a:off x="2911361" y="4104896"/>
            <a:ext cx="2471648" cy="1224135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556" t="6698" r="18101" b="51439"/>
          <a:stretch/>
        </p:blipFill>
        <p:spPr>
          <a:xfrm>
            <a:off x="2911361" y="1473941"/>
            <a:ext cx="2471648" cy="1368152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64088" y="1201109"/>
            <a:ext cx="3709076" cy="4964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373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그림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71639" y="4467328"/>
            <a:ext cx="1980000" cy="1914000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55041" y="4467328"/>
            <a:ext cx="1980000" cy="1914000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9532" y="4467328"/>
            <a:ext cx="1980000" cy="1914000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0" y="994"/>
            <a:ext cx="9144000" cy="784800"/>
          </a:xfrm>
          <a:prstGeom prst="rect">
            <a:avLst/>
          </a:prstGeom>
          <a:gradFill>
            <a:gsLst>
              <a:gs pos="0">
                <a:srgbClr val="92D050"/>
              </a:gs>
              <a:gs pos="50000">
                <a:schemeClr val="accent1">
                  <a:lumMod val="20000"/>
                  <a:lumOff val="80000"/>
                </a:schemeClr>
              </a:gs>
              <a:gs pos="100000">
                <a:srgbClr val="92D05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mtClean="0">
              <a:solidFill>
                <a:schemeClr val="tx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0" y="6429396"/>
            <a:ext cx="9144000" cy="714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85720" y="252691"/>
            <a:ext cx="8715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latin typeface="HY견고딕" pitchFamily="18" charset="-127"/>
                <a:ea typeface="HY견고딕" pitchFamily="18" charset="-127"/>
              </a:rPr>
              <a:t>3. </a:t>
            </a:r>
            <a:r>
              <a:rPr lang="ko-KR" altLang="en-US" sz="2400" dirty="0" err="1" smtClean="0">
                <a:latin typeface="HY견고딕" pitchFamily="18" charset="-127"/>
                <a:ea typeface="HY견고딕" pitchFamily="18" charset="-127"/>
              </a:rPr>
              <a:t>앙카</a:t>
            </a:r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 방진기 설치 순서</a:t>
            </a:r>
            <a:endParaRPr lang="en-US" altLang="ko-KR" sz="24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부제목 29"/>
          <p:cNvSpPr>
            <a:spLocks noGrp="1"/>
          </p:cNvSpPr>
          <p:nvPr>
            <p:ph type="subTitle" idx="1"/>
          </p:nvPr>
        </p:nvSpPr>
        <p:spPr>
          <a:xfrm>
            <a:off x="280957" y="6959308"/>
            <a:ext cx="1533187" cy="871551"/>
          </a:xfrm>
        </p:spPr>
        <p:txBody>
          <a:bodyPr>
            <a:normAutofit lnSpcReduction="10000"/>
          </a:bodyPr>
          <a:lstStyle/>
          <a:p>
            <a:pPr algn="l"/>
            <a:endParaRPr lang="en-US" altLang="ko-KR" sz="20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endParaRPr lang="en-US" altLang="ko-KR" sz="10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r>
              <a:rPr lang="ko-KR" altLang="en-US" sz="16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    </a:t>
            </a:r>
            <a:r>
              <a:rPr lang="ko-KR" altLang="en-US" sz="16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endParaRPr lang="en-US" altLang="ko-KR" sz="16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0" y="6500834"/>
            <a:ext cx="9144000" cy="357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ko-KR" sz="1200" dirty="0" smtClean="0">
                <a:solidFill>
                  <a:schemeClr val="tx2"/>
                </a:solidFill>
                <a:latin typeface="HY헤드라인M" pitchFamily="18" charset="-127"/>
                <a:ea typeface="HY헤드라인M" pitchFamily="18" charset="-127"/>
              </a:rPr>
              <a:t>◀ 4 </a:t>
            </a:r>
            <a:r>
              <a:rPr lang="en-US" altLang="ko-KR" sz="1200" dirty="0" smtClean="0">
                <a:solidFill>
                  <a:schemeClr val="tx2"/>
                </a:solidFill>
                <a:latin typeface="HY그래픽M"/>
                <a:ea typeface="HY그래픽M"/>
              </a:rPr>
              <a:t>▶</a:t>
            </a:r>
            <a:endParaRPr lang="ko-KR" altLang="en-US" sz="1200" dirty="0">
              <a:solidFill>
                <a:schemeClr val="tx2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0" y="785794"/>
            <a:ext cx="9144000" cy="7143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3356992" y="5859094"/>
            <a:ext cx="24300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 </a:t>
            </a:r>
            <a:endParaRPr lang="ko-KR" altLang="en-US" dirty="0"/>
          </a:p>
        </p:txBody>
      </p:sp>
      <p:sp>
        <p:nvSpPr>
          <p:cNvPr id="17" name="직사각형 16"/>
          <p:cNvSpPr/>
          <p:nvPr/>
        </p:nvSpPr>
        <p:spPr>
          <a:xfrm>
            <a:off x="644144" y="2996568"/>
            <a:ext cx="23400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buAutoNum type="arabicParenR"/>
            </a:pP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도면에 표기된  기호 및 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모델명을 확인한다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.</a:t>
            </a:r>
          </a:p>
          <a:p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2) </a:t>
            </a:r>
            <a:r>
              <a:rPr lang="ko-KR" altLang="en-US" sz="1200" dirty="0" err="1" smtClean="0">
                <a:latin typeface="HY견고딕" pitchFamily="18" charset="-127"/>
                <a:ea typeface="HY견고딕" pitchFamily="18" charset="-127"/>
              </a:rPr>
              <a:t>가대위에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200" dirty="0" err="1" smtClean="0">
                <a:latin typeface="HY견고딕" pitchFamily="18" charset="-127"/>
                <a:ea typeface="HY견고딕" pitchFamily="18" charset="-127"/>
              </a:rPr>
              <a:t>방진기를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 올려 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놓는다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.</a:t>
            </a:r>
            <a:endParaRPr lang="en-US" altLang="ko-KR" sz="1400" dirty="0" smtClean="0">
              <a:latin typeface="HY견고딕" pitchFamily="18" charset="-127"/>
              <a:ea typeface="HY견고딕" pitchFamily="18" charset="-127"/>
            </a:endParaRPr>
          </a:p>
          <a:p>
            <a:pPr marL="342900" indent="-342900">
              <a:buAutoNum type="arabicParenR"/>
            </a:pPr>
            <a:endParaRPr lang="en-US" altLang="ko-KR" sz="1400" b="1" dirty="0" smtClean="0">
              <a:latin typeface="HY견고딕" pitchFamily="18" charset="-127"/>
              <a:ea typeface="HY견고딕" pitchFamily="18" charset="-127"/>
            </a:endParaRPr>
          </a:p>
          <a:p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384128" y="2940040"/>
            <a:ext cx="23400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3) </a:t>
            </a:r>
            <a:r>
              <a:rPr lang="ko-KR" altLang="en-US" sz="1200" dirty="0" err="1" smtClean="0">
                <a:latin typeface="HY견고딕" pitchFamily="18" charset="-127"/>
                <a:ea typeface="HY견고딕" pitchFamily="18" charset="-127"/>
              </a:rPr>
              <a:t>클램프를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200" dirty="0" err="1" smtClean="0">
                <a:latin typeface="HY견고딕" pitchFamily="18" charset="-127"/>
                <a:ea typeface="HY견고딕" pitchFamily="18" charset="-127"/>
              </a:rPr>
              <a:t>방진기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 위에 올려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놓고 배관과 체결한다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.</a:t>
            </a:r>
          </a:p>
          <a:p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4) </a:t>
            </a:r>
            <a:r>
              <a:rPr lang="ko-KR" altLang="en-US" sz="1200" dirty="0" err="1" smtClean="0">
                <a:latin typeface="HY견고딕" pitchFamily="18" charset="-127"/>
                <a:ea typeface="HY견고딕" pitchFamily="18" charset="-127"/>
              </a:rPr>
              <a:t>클램프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 상부에 </a:t>
            </a:r>
            <a:r>
              <a:rPr lang="ko-KR" altLang="en-US" sz="1200" dirty="0" err="1" smtClean="0">
                <a:latin typeface="HY견고딕" pitchFamily="18" charset="-127"/>
                <a:ea typeface="HY견고딕" pitchFamily="18" charset="-127"/>
              </a:rPr>
              <a:t>와샤를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 끼우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고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볼트를 느슨하게 체결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한다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.</a:t>
            </a:r>
          </a:p>
          <a:p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5)</a:t>
            </a:r>
            <a:r>
              <a:rPr lang="en-US" altLang="ko-KR" sz="1200" b="1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200" dirty="0" err="1">
                <a:latin typeface="HY견고딕" pitchFamily="18" charset="-127"/>
                <a:ea typeface="HY견고딕" pitchFamily="18" charset="-127"/>
              </a:rPr>
              <a:t>방진기의</a:t>
            </a:r>
            <a:r>
              <a:rPr lang="ko-KR" altLang="en-US" sz="1200" dirty="0">
                <a:latin typeface="HY견고딕" pitchFamily="18" charset="-127"/>
                <a:ea typeface="HY견고딕" pitchFamily="18" charset="-127"/>
              </a:rPr>
              <a:t> 위치가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좌우대칭이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</a:t>
            </a: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되도록 조정하고 </a:t>
            </a:r>
            <a:r>
              <a:rPr lang="ko-KR" altLang="en-US" sz="1200" dirty="0" err="1" smtClean="0">
                <a:latin typeface="HY견고딕" pitchFamily="18" charset="-127"/>
                <a:ea typeface="HY견고딕" pitchFamily="18" charset="-127"/>
              </a:rPr>
              <a:t>방진기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 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하부를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가대에 </a:t>
            </a:r>
            <a:r>
              <a:rPr lang="ko-KR" altLang="en-US" sz="1200" dirty="0">
                <a:latin typeface="HY견고딕" pitchFamily="18" charset="-127"/>
                <a:ea typeface="HY견고딕" pitchFamily="18" charset="-127"/>
              </a:rPr>
              <a:t>용접한다</a:t>
            </a:r>
            <a:endParaRPr lang="en-US" altLang="ko-KR" sz="1200" b="1" dirty="0" smtClean="0">
              <a:latin typeface="HY견고딕" pitchFamily="18" charset="-127"/>
              <a:ea typeface="HY견고딕" pitchFamily="18" charset="-127"/>
            </a:endParaRPr>
          </a:p>
          <a:p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6307411" y="2959592"/>
            <a:ext cx="2340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6)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배관과 </a:t>
            </a:r>
            <a:r>
              <a:rPr lang="ko-KR" altLang="en-US" sz="1200" dirty="0" err="1" smtClean="0">
                <a:latin typeface="HY견고딕" pitchFamily="18" charset="-127"/>
                <a:ea typeface="HY견고딕" pitchFamily="18" charset="-127"/>
              </a:rPr>
              <a:t>클램프의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200" dirty="0" err="1" smtClean="0">
                <a:latin typeface="HY견고딕" pitchFamily="18" charset="-127"/>
                <a:ea typeface="HY견고딕" pitchFamily="18" charset="-127"/>
              </a:rPr>
              <a:t>접촉부위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 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상하부를 용접한다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.</a:t>
            </a:r>
          </a:p>
          <a:p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7)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용접부위는 부식이 발생하지 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않도록 처리한다</a:t>
            </a:r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32" name="그룹 31"/>
          <p:cNvGrpSpPr/>
          <p:nvPr/>
        </p:nvGrpSpPr>
        <p:grpSpPr>
          <a:xfrm>
            <a:off x="5076056" y="4596159"/>
            <a:ext cx="1331980" cy="1215717"/>
            <a:chOff x="5076056" y="4596159"/>
            <a:chExt cx="1331980" cy="1215717"/>
          </a:xfrm>
        </p:grpSpPr>
        <p:sp>
          <p:nvSpPr>
            <p:cNvPr id="12" name="TextBox 11"/>
            <p:cNvSpPr txBox="1"/>
            <p:nvPr/>
          </p:nvSpPr>
          <p:spPr>
            <a:xfrm>
              <a:off x="5327760" y="4596159"/>
              <a:ext cx="1080276" cy="1215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900" b="1" dirty="0" smtClean="0"/>
                <a:t>SETTING BOLT</a:t>
              </a:r>
            </a:p>
            <a:p>
              <a:r>
                <a:rPr lang="en-US" altLang="ko-KR" sz="900" b="1" dirty="0" smtClean="0"/>
                <a:t>WASHER</a:t>
              </a:r>
            </a:p>
            <a:p>
              <a:endParaRPr lang="en-US" altLang="ko-KR" sz="900" dirty="0"/>
            </a:p>
            <a:p>
              <a:endParaRPr lang="en-US" altLang="ko-KR" sz="900" dirty="0" smtClean="0"/>
            </a:p>
            <a:p>
              <a:endParaRPr lang="en-US" altLang="ko-KR" sz="900" dirty="0"/>
            </a:p>
            <a:p>
              <a:endParaRPr lang="en-US" altLang="ko-KR" sz="900" dirty="0" smtClean="0"/>
            </a:p>
            <a:p>
              <a:r>
                <a:rPr lang="en-US" altLang="ko-KR" sz="900" b="1" dirty="0" smtClean="0"/>
                <a:t>WELDING</a:t>
              </a:r>
            </a:p>
            <a:p>
              <a:endParaRPr lang="ko-KR" altLang="en-US" sz="1000" dirty="0"/>
            </a:p>
          </p:txBody>
        </p:sp>
        <p:cxnSp>
          <p:nvCxnSpPr>
            <p:cNvPr id="22" name="직선 화살표 연결선 21"/>
            <p:cNvCxnSpPr/>
            <p:nvPr/>
          </p:nvCxnSpPr>
          <p:spPr>
            <a:xfrm flipH="1">
              <a:off x="5076056" y="4746537"/>
              <a:ext cx="324036" cy="19463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" name="직선 화살표 연결선 24"/>
            <p:cNvCxnSpPr/>
            <p:nvPr/>
          </p:nvCxnSpPr>
          <p:spPr>
            <a:xfrm flipH="1">
              <a:off x="5148065" y="4872038"/>
              <a:ext cx="252610" cy="10990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8" name="직선 화살표 연결선 27"/>
            <p:cNvCxnSpPr/>
            <p:nvPr/>
          </p:nvCxnSpPr>
          <p:spPr>
            <a:xfrm flipH="1">
              <a:off x="5148064" y="5541047"/>
              <a:ext cx="252610" cy="10990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3" name="그룹 32"/>
          <p:cNvGrpSpPr/>
          <p:nvPr/>
        </p:nvGrpSpPr>
        <p:grpSpPr>
          <a:xfrm>
            <a:off x="7596336" y="4628455"/>
            <a:ext cx="1334811" cy="384721"/>
            <a:chOff x="7596336" y="4628455"/>
            <a:chExt cx="1334811" cy="384721"/>
          </a:xfrm>
        </p:grpSpPr>
        <p:sp>
          <p:nvSpPr>
            <p:cNvPr id="29" name="TextBox 28"/>
            <p:cNvSpPr txBox="1"/>
            <p:nvPr/>
          </p:nvSpPr>
          <p:spPr>
            <a:xfrm>
              <a:off x="7850871" y="4628455"/>
              <a:ext cx="1080276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900" b="1" dirty="0" smtClean="0"/>
                <a:t>WELDING</a:t>
              </a:r>
            </a:p>
            <a:p>
              <a:endParaRPr lang="ko-KR" altLang="en-US" sz="1000" dirty="0"/>
            </a:p>
          </p:txBody>
        </p:sp>
        <p:cxnSp>
          <p:nvCxnSpPr>
            <p:cNvPr id="31" name="직선 화살표 연결선 30"/>
            <p:cNvCxnSpPr/>
            <p:nvPr/>
          </p:nvCxnSpPr>
          <p:spPr>
            <a:xfrm flipH="1">
              <a:off x="7596336" y="4760533"/>
              <a:ext cx="314442" cy="22141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6" name="TextBox 35"/>
          <p:cNvSpPr txBox="1"/>
          <p:nvPr/>
        </p:nvSpPr>
        <p:spPr>
          <a:xfrm>
            <a:off x="2555776" y="4884191"/>
            <a:ext cx="1080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/>
              <a:t>ISOLATOR</a:t>
            </a:r>
          </a:p>
          <a:p>
            <a:r>
              <a:rPr lang="en-US" altLang="ko-KR" sz="1000" b="1" dirty="0" smtClean="0"/>
              <a:t>(YDP-TYPE)</a:t>
            </a:r>
            <a:endParaRPr lang="ko-KR" altLang="en-US" sz="1000" b="1" dirty="0"/>
          </a:p>
        </p:txBody>
      </p:sp>
      <p:cxnSp>
        <p:nvCxnSpPr>
          <p:cNvPr id="37" name="직선 화살표 연결선 36"/>
          <p:cNvCxnSpPr/>
          <p:nvPr/>
        </p:nvCxnSpPr>
        <p:spPr>
          <a:xfrm flipH="1">
            <a:off x="2375924" y="5085184"/>
            <a:ext cx="251704" cy="1440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" name="그림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8314" y="980728"/>
            <a:ext cx="1980000" cy="1980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08424" y="1016952"/>
            <a:ext cx="1980000" cy="1980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3888" y="1016952"/>
            <a:ext cx="1980000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9791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12480" y="4869160"/>
            <a:ext cx="1980000" cy="1539450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9177" y="4869160"/>
            <a:ext cx="1980000" cy="1539450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5414" y="4869160"/>
            <a:ext cx="1980000" cy="1539450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8268" y="4869160"/>
            <a:ext cx="1980000" cy="1539450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0" y="994"/>
            <a:ext cx="9144000" cy="784800"/>
          </a:xfrm>
          <a:prstGeom prst="rect">
            <a:avLst/>
          </a:prstGeom>
          <a:gradFill>
            <a:gsLst>
              <a:gs pos="0">
                <a:srgbClr val="92D050"/>
              </a:gs>
              <a:gs pos="50000">
                <a:schemeClr val="accent1">
                  <a:lumMod val="20000"/>
                  <a:lumOff val="80000"/>
                </a:schemeClr>
              </a:gs>
              <a:gs pos="100000">
                <a:srgbClr val="92D05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mtClean="0">
              <a:solidFill>
                <a:schemeClr val="tx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0" y="6429396"/>
            <a:ext cx="9144000" cy="714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85720" y="252691"/>
            <a:ext cx="8715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4</a:t>
            </a:r>
            <a:r>
              <a:rPr lang="en-US" altLang="ko-KR" sz="2400" dirty="0" smtClean="0">
                <a:latin typeface="HY견고딕" pitchFamily="18" charset="-127"/>
                <a:ea typeface="HY견고딕" pitchFamily="18" charset="-127"/>
              </a:rPr>
              <a:t>. </a:t>
            </a:r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스프링 방진기 설치 순서</a:t>
            </a:r>
            <a:endParaRPr lang="en-US" altLang="ko-KR" sz="24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0" y="6500834"/>
            <a:ext cx="9144000" cy="357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ko-KR" sz="1200" dirty="0" smtClean="0">
                <a:solidFill>
                  <a:schemeClr val="tx2"/>
                </a:solidFill>
                <a:latin typeface="HY헤드라인M" pitchFamily="18" charset="-127"/>
                <a:ea typeface="HY헤드라인M" pitchFamily="18" charset="-127"/>
              </a:rPr>
              <a:t>◀ 5 </a:t>
            </a:r>
            <a:r>
              <a:rPr lang="en-US" altLang="ko-KR" sz="1200" dirty="0" smtClean="0">
                <a:solidFill>
                  <a:schemeClr val="tx2"/>
                </a:solidFill>
                <a:latin typeface="HY그래픽M"/>
                <a:ea typeface="HY그래픽M"/>
              </a:rPr>
              <a:t>▶</a:t>
            </a:r>
            <a:endParaRPr lang="ko-KR" altLang="en-US" sz="1200" dirty="0">
              <a:solidFill>
                <a:schemeClr val="tx2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0" y="785794"/>
            <a:ext cx="9144000" cy="7143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238130" y="2924944"/>
            <a:ext cx="1980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buAutoNum type="arabicParenR"/>
            </a:pP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도면에 표기된 기호 및 모델명을 확인한다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.</a:t>
            </a:r>
          </a:p>
          <a:p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2)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스프링 </a:t>
            </a:r>
            <a:r>
              <a:rPr lang="ko-KR" altLang="en-US" sz="1200" dirty="0" err="1" smtClean="0">
                <a:latin typeface="HY견고딕" pitchFamily="18" charset="-127"/>
                <a:ea typeface="HY견고딕" pitchFamily="18" charset="-127"/>
              </a:rPr>
              <a:t>방진기</a:t>
            </a:r>
            <a:r>
              <a:rPr lang="ko-KR" altLang="en-US" sz="1200" dirty="0" err="1">
                <a:latin typeface="HY견고딕" pitchFamily="18" charset="-127"/>
                <a:ea typeface="HY견고딕" pitchFamily="18" charset="-127"/>
              </a:rPr>
              <a:t>와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 세팅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볼트를 분리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시킨다</a:t>
            </a:r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2490541" y="2924944"/>
            <a:ext cx="1980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3) </a:t>
            </a:r>
            <a:r>
              <a:rPr lang="ko-KR" altLang="en-US" sz="1200" dirty="0" err="1" smtClean="0">
                <a:latin typeface="HY견고딕" pitchFamily="18" charset="-127"/>
                <a:ea typeface="HY견고딕" pitchFamily="18" charset="-127"/>
              </a:rPr>
              <a:t>레벨링볼트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 위에 </a:t>
            </a:r>
            <a:r>
              <a:rPr lang="ko-KR" altLang="en-US" sz="1200" dirty="0" err="1" smtClean="0">
                <a:latin typeface="HY견고딕" pitchFamily="18" charset="-127"/>
                <a:ea typeface="HY견고딕" pitchFamily="18" charset="-127"/>
              </a:rPr>
              <a:t>와샤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를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올려놓고 </a:t>
            </a:r>
            <a:r>
              <a:rPr lang="ko-KR" altLang="en-US" sz="1200" dirty="0" err="1" smtClean="0">
                <a:latin typeface="HY견고딕" pitchFamily="18" charset="-127"/>
                <a:ea typeface="HY견고딕" pitchFamily="18" charset="-127"/>
              </a:rPr>
              <a:t>클램프를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 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체결한 다음 또 </a:t>
            </a:r>
            <a:r>
              <a:rPr lang="ko-KR" altLang="en-US" sz="1200" dirty="0" err="1" smtClean="0">
                <a:latin typeface="HY견고딕" pitchFamily="18" charset="-127"/>
                <a:ea typeface="HY견고딕" pitchFamily="18" charset="-127"/>
              </a:rPr>
              <a:t>와샤를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 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올려놓고 </a:t>
            </a:r>
            <a:r>
              <a:rPr lang="ko-KR" altLang="en-US" sz="1200" dirty="0" err="1" smtClean="0">
                <a:latin typeface="HY견고딕" pitchFamily="18" charset="-127"/>
                <a:ea typeface="HY견고딕" pitchFamily="18" charset="-127"/>
              </a:rPr>
              <a:t>세팅볼트를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 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느슨하게 체결한다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.</a:t>
            </a:r>
          </a:p>
          <a:p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4) </a:t>
            </a:r>
            <a:r>
              <a:rPr lang="ko-KR" altLang="en-US" sz="1200" dirty="0" err="1" smtClean="0">
                <a:latin typeface="HY견고딕" pitchFamily="18" charset="-127"/>
                <a:ea typeface="HY견고딕" pitchFamily="18" charset="-127"/>
              </a:rPr>
              <a:t>클램프가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 배관에 밀착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sz="1200" dirty="0" err="1" smtClean="0">
                <a:latin typeface="HY견고딕" pitchFamily="18" charset="-127"/>
                <a:ea typeface="HY견고딕" pitchFamily="18" charset="-127"/>
              </a:rPr>
              <a:t>될때까지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 조인다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5) </a:t>
            </a:r>
            <a:r>
              <a:rPr lang="ko-KR" altLang="en-US" sz="1200" dirty="0" err="1">
                <a:latin typeface="HY견고딕" pitchFamily="18" charset="-127"/>
                <a:ea typeface="HY견고딕" pitchFamily="18" charset="-127"/>
              </a:rPr>
              <a:t>방진기의</a:t>
            </a:r>
            <a:r>
              <a:rPr lang="ko-KR" altLang="en-US" sz="1200" dirty="0">
                <a:latin typeface="HY견고딕" pitchFamily="18" charset="-127"/>
                <a:ea typeface="HY견고딕" pitchFamily="18" charset="-127"/>
              </a:rPr>
              <a:t> 위치가 좌우 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대칭이 </a:t>
            </a:r>
            <a:r>
              <a:rPr lang="ko-KR" altLang="en-US" sz="1200" dirty="0">
                <a:latin typeface="HY견고딕" pitchFamily="18" charset="-127"/>
                <a:ea typeface="HY견고딕" pitchFamily="18" charset="-127"/>
              </a:rPr>
              <a:t>되도록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조정하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고 방진기하부를 용접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한다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.</a:t>
            </a:r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716016" y="2924944"/>
            <a:ext cx="1980000" cy="1980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6) </a:t>
            </a:r>
            <a:r>
              <a:rPr lang="ko-KR" altLang="en-US" sz="1200" dirty="0" err="1" smtClean="0">
                <a:latin typeface="HY견고딕" pitchFamily="18" charset="-127"/>
                <a:ea typeface="HY견고딕" pitchFamily="18" charset="-127"/>
              </a:rPr>
              <a:t>세팅볼트를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200" dirty="0" err="1" smtClean="0">
                <a:latin typeface="HY견고딕" pitchFamily="18" charset="-127"/>
                <a:ea typeface="HY견고딕" pitchFamily="18" charset="-127"/>
              </a:rPr>
              <a:t>클램프와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 스프링방진기가 </a:t>
            </a:r>
            <a:r>
              <a:rPr lang="ko-KR" altLang="en-US" sz="1200" dirty="0" err="1" smtClean="0">
                <a:latin typeface="HY견고딕" pitchFamily="18" charset="-127"/>
                <a:ea typeface="HY견고딕" pitchFamily="18" charset="-127"/>
              </a:rPr>
              <a:t>움직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이지 않도록 조인다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.</a:t>
            </a:r>
          </a:p>
          <a:p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7)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배관과 </a:t>
            </a:r>
            <a:r>
              <a:rPr lang="ko-KR" altLang="en-US" sz="1200" dirty="0" err="1" smtClean="0">
                <a:latin typeface="HY견고딕" pitchFamily="18" charset="-127"/>
                <a:ea typeface="HY견고딕" pitchFamily="18" charset="-127"/>
              </a:rPr>
              <a:t>클램프의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 접촉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부위 상하부를 용접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한다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.</a:t>
            </a: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8) </a:t>
            </a:r>
            <a:r>
              <a:rPr lang="ko-KR" altLang="en-US" sz="1200" dirty="0">
                <a:latin typeface="HY견고딕" pitchFamily="18" charset="-127"/>
                <a:ea typeface="HY견고딕" pitchFamily="18" charset="-127"/>
              </a:rPr>
              <a:t>용접부위는 부식이 </a:t>
            </a:r>
            <a:endParaRPr lang="en-US" altLang="ko-KR" sz="1200" dirty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   </a:t>
            </a:r>
            <a:r>
              <a:rPr lang="ko-KR" altLang="en-US" sz="1200" dirty="0">
                <a:latin typeface="HY견고딕" pitchFamily="18" charset="-127"/>
                <a:ea typeface="HY견고딕" pitchFamily="18" charset="-127"/>
              </a:rPr>
              <a:t>발생하지 않도록</a:t>
            </a:r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200" dirty="0">
                <a:latin typeface="HY견고딕" pitchFamily="18" charset="-127"/>
                <a:ea typeface="HY견고딕" pitchFamily="18" charset="-127"/>
              </a:rPr>
              <a:t>처리</a:t>
            </a:r>
            <a:endParaRPr lang="en-US" altLang="ko-KR" sz="1200" dirty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   </a:t>
            </a:r>
            <a:r>
              <a:rPr lang="ko-KR" altLang="en-US" sz="1200" dirty="0">
                <a:latin typeface="HY견고딕" pitchFamily="18" charset="-127"/>
                <a:ea typeface="HY견고딕" pitchFamily="18" charset="-127"/>
              </a:rPr>
              <a:t>한다</a:t>
            </a:r>
            <a:endParaRPr lang="en-US" altLang="ko-KR" sz="1200" dirty="0">
              <a:latin typeface="HY견고딕" pitchFamily="18" charset="-127"/>
              <a:ea typeface="HY견고딕" pitchFamily="18" charset="-127"/>
            </a:endParaRPr>
          </a:p>
          <a:p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6912480" y="2924944"/>
            <a:ext cx="1980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9) </a:t>
            </a:r>
            <a:r>
              <a:rPr lang="ko-KR" altLang="en-US" sz="1200" dirty="0">
                <a:latin typeface="HY견고딕" pitchFamily="18" charset="-127"/>
                <a:ea typeface="HY견고딕" pitchFamily="18" charset="-127"/>
              </a:rPr>
              <a:t>모든 </a:t>
            </a:r>
            <a:r>
              <a:rPr lang="ko-KR" altLang="en-US" sz="1200" dirty="0" err="1" smtClean="0">
                <a:latin typeface="HY견고딕" pitchFamily="18" charset="-127"/>
                <a:ea typeface="HY견고딕" pitchFamily="18" charset="-127"/>
              </a:rPr>
              <a:t>방진기의</a:t>
            </a:r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설치가 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끝나고 물이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채워지면 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스프링방진기는 계산서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의 </a:t>
            </a:r>
            <a:r>
              <a:rPr lang="ko-KR" altLang="en-US" sz="1200" dirty="0" err="1" smtClean="0">
                <a:latin typeface="HY견고딕" pitchFamily="18" charset="-127"/>
                <a:ea typeface="HY견고딕" pitchFamily="18" charset="-127"/>
              </a:rPr>
              <a:t>수축팽창량을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 참조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하여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스패너를 이용하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여  해당중량만큼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번갈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아가면서 </a:t>
            </a:r>
            <a:r>
              <a:rPr lang="ko-KR" altLang="en-US" sz="1200" dirty="0" err="1" smtClean="0">
                <a:latin typeface="HY견고딕" pitchFamily="18" charset="-127"/>
                <a:ea typeface="HY견고딕" pitchFamily="18" charset="-127"/>
              </a:rPr>
              <a:t>레벨링한다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  (20~35mm)</a:t>
            </a:r>
            <a:endParaRPr lang="en-US" altLang="ko-KR" sz="12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192752" y="4869160"/>
            <a:ext cx="1080276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b="1" dirty="0" smtClean="0"/>
              <a:t>SETTING BOLT</a:t>
            </a:r>
          </a:p>
          <a:p>
            <a:r>
              <a:rPr lang="en-US" altLang="ko-KR" sz="900" b="1" dirty="0" smtClean="0"/>
              <a:t>WASHER</a:t>
            </a:r>
          </a:p>
          <a:p>
            <a:endParaRPr lang="en-US" altLang="ko-KR" sz="900" dirty="0"/>
          </a:p>
          <a:p>
            <a:endParaRPr lang="en-US" altLang="ko-KR" sz="900" dirty="0" smtClean="0"/>
          </a:p>
          <a:p>
            <a:endParaRPr lang="en-US" altLang="ko-KR" sz="900" dirty="0"/>
          </a:p>
          <a:p>
            <a:endParaRPr lang="en-US" altLang="ko-KR" sz="900" dirty="0" smtClean="0"/>
          </a:p>
          <a:p>
            <a:r>
              <a:rPr lang="en-US" altLang="ko-KR" sz="900" b="1" dirty="0" smtClean="0"/>
              <a:t>WELDING</a:t>
            </a:r>
          </a:p>
          <a:p>
            <a:endParaRPr lang="ko-KR" altLang="en-US" sz="1000" b="1" dirty="0"/>
          </a:p>
        </p:txBody>
      </p:sp>
      <p:cxnSp>
        <p:nvCxnSpPr>
          <p:cNvPr id="26" name="직선 화살표 연결선 25"/>
          <p:cNvCxnSpPr/>
          <p:nvPr/>
        </p:nvCxnSpPr>
        <p:spPr>
          <a:xfrm flipH="1">
            <a:off x="3979149" y="4987610"/>
            <a:ext cx="272844" cy="2201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7" name="직선 화살표 연결선 26"/>
          <p:cNvCxnSpPr/>
          <p:nvPr/>
        </p:nvCxnSpPr>
        <p:spPr>
          <a:xfrm flipH="1">
            <a:off x="4046432" y="5120040"/>
            <a:ext cx="205561" cy="1071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직선 화살표 연결선 27"/>
          <p:cNvCxnSpPr/>
          <p:nvPr/>
        </p:nvCxnSpPr>
        <p:spPr>
          <a:xfrm flipH="1">
            <a:off x="4046432" y="5795963"/>
            <a:ext cx="220768" cy="1056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직선 화살표 연결선 30"/>
          <p:cNvCxnSpPr/>
          <p:nvPr/>
        </p:nvCxnSpPr>
        <p:spPr>
          <a:xfrm flipH="1">
            <a:off x="5764029" y="5048602"/>
            <a:ext cx="262403" cy="1770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940152" y="4916487"/>
            <a:ext cx="15841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b="1" dirty="0" smtClean="0"/>
              <a:t>WELDING</a:t>
            </a:r>
            <a:endParaRPr lang="ko-KR" altLang="en-US" sz="1000" b="1" dirty="0"/>
          </a:p>
        </p:txBody>
      </p:sp>
      <p:sp>
        <p:nvSpPr>
          <p:cNvPr id="4" name="오른쪽으로 구부러진 화살표 3"/>
          <p:cNvSpPr/>
          <p:nvPr/>
        </p:nvSpPr>
        <p:spPr>
          <a:xfrm>
            <a:off x="7164288" y="5373216"/>
            <a:ext cx="197912" cy="190383"/>
          </a:xfrm>
          <a:prstGeom prst="curvedRightArrow">
            <a:avLst/>
          </a:prstGeom>
          <a:gradFill>
            <a:gsLst>
              <a:gs pos="0">
                <a:srgbClr val="FF0000"/>
              </a:gs>
              <a:gs pos="50000">
                <a:schemeClr val="accent6"/>
              </a:gs>
              <a:gs pos="100000">
                <a:srgbClr val="FF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mtClean="0">
              <a:solidFill>
                <a:schemeClr val="tx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7" name="아래쪽 화살표 16"/>
          <p:cNvSpPr/>
          <p:nvPr/>
        </p:nvSpPr>
        <p:spPr>
          <a:xfrm>
            <a:off x="7111454" y="5589586"/>
            <a:ext cx="144016" cy="240705"/>
          </a:xfrm>
          <a:prstGeom prst="downArrow">
            <a:avLst/>
          </a:prstGeom>
          <a:gradFill>
            <a:gsLst>
              <a:gs pos="100000">
                <a:srgbClr val="FF0000"/>
              </a:gs>
              <a:gs pos="0">
                <a:srgbClr val="FF0000"/>
              </a:gs>
              <a:gs pos="50000">
                <a:schemeClr val="accent6"/>
              </a:gs>
              <a:gs pos="100000">
                <a:srgbClr val="FF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mtClean="0">
              <a:solidFill>
                <a:schemeClr val="tx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351912" y="479715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b="1" dirty="0" smtClean="0"/>
              <a:t>LEVELLING </a:t>
            </a:r>
          </a:p>
          <a:p>
            <a:r>
              <a:rPr lang="en-US" altLang="ko-KR" sz="900" b="1" dirty="0" smtClean="0"/>
              <a:t>BOLT</a:t>
            </a:r>
            <a:endParaRPr lang="ko-KR" altLang="en-US" sz="1000" b="1" dirty="0"/>
          </a:p>
        </p:txBody>
      </p:sp>
      <p:cxnSp>
        <p:nvCxnSpPr>
          <p:cNvPr id="32" name="직선 화살표 연결선 31"/>
          <p:cNvCxnSpPr/>
          <p:nvPr/>
        </p:nvCxnSpPr>
        <p:spPr>
          <a:xfrm flipH="1">
            <a:off x="8388424" y="5147319"/>
            <a:ext cx="216023" cy="3520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4" name="직선 화살표 연결선 33"/>
          <p:cNvCxnSpPr/>
          <p:nvPr/>
        </p:nvCxnSpPr>
        <p:spPr>
          <a:xfrm flipH="1">
            <a:off x="1763688" y="5517232"/>
            <a:ext cx="262403" cy="1770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835696" y="5117122"/>
            <a:ext cx="1080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/>
              <a:t>ISOLATOR</a:t>
            </a:r>
          </a:p>
          <a:p>
            <a:r>
              <a:rPr lang="en-US" altLang="ko-KR" sz="1000" b="1" dirty="0" smtClean="0"/>
              <a:t>(YAM-TYPE)</a:t>
            </a:r>
            <a:endParaRPr lang="ko-KR" altLang="en-US" sz="10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-361002" y="4581128"/>
            <a:ext cx="1080276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900" b="1" dirty="0" smtClean="0"/>
              <a:t>SETTING </a:t>
            </a:r>
          </a:p>
          <a:p>
            <a:pPr algn="r"/>
            <a:r>
              <a:rPr lang="en-US" altLang="ko-KR" sz="900" b="1" dirty="0" smtClean="0"/>
              <a:t>BOLT</a:t>
            </a:r>
          </a:p>
          <a:p>
            <a:pPr algn="r"/>
            <a:endParaRPr lang="en-US" altLang="ko-KR" sz="900" b="1" dirty="0" smtClean="0"/>
          </a:p>
          <a:p>
            <a:pPr algn="r"/>
            <a:r>
              <a:rPr lang="en-US" altLang="ko-KR" sz="900" b="1" dirty="0"/>
              <a:t>LEVELLING </a:t>
            </a:r>
          </a:p>
          <a:p>
            <a:pPr algn="r"/>
            <a:r>
              <a:rPr lang="en-US" altLang="ko-KR" sz="900" b="1" dirty="0"/>
              <a:t>BOLT</a:t>
            </a:r>
            <a:endParaRPr lang="ko-KR" altLang="en-US" sz="1000" b="1" dirty="0"/>
          </a:p>
          <a:p>
            <a:endParaRPr lang="ko-KR" altLang="en-US" sz="1000" b="1" dirty="0"/>
          </a:p>
        </p:txBody>
      </p:sp>
      <p:cxnSp>
        <p:nvCxnSpPr>
          <p:cNvPr id="38" name="직선 화살표 연결선 37"/>
          <p:cNvCxnSpPr/>
          <p:nvPr/>
        </p:nvCxnSpPr>
        <p:spPr>
          <a:xfrm>
            <a:off x="657225" y="4762500"/>
            <a:ext cx="98353" cy="5387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0" name="직선 화살표 연결선 49"/>
          <p:cNvCxnSpPr/>
          <p:nvPr/>
        </p:nvCxnSpPr>
        <p:spPr>
          <a:xfrm>
            <a:off x="633228" y="5137145"/>
            <a:ext cx="122348" cy="5817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6" name="직선 화살표 연결선 55"/>
          <p:cNvCxnSpPr/>
          <p:nvPr/>
        </p:nvCxnSpPr>
        <p:spPr>
          <a:xfrm flipH="1">
            <a:off x="4046432" y="5147319"/>
            <a:ext cx="220768" cy="2258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" name="그림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944944"/>
            <a:ext cx="1980000" cy="1980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90541" y="944944"/>
            <a:ext cx="1980000" cy="1980000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80232" y="944944"/>
            <a:ext cx="1980000" cy="1980000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12480" y="944944"/>
            <a:ext cx="1980000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996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0" y="994"/>
            <a:ext cx="9144000" cy="784800"/>
          </a:xfrm>
          <a:prstGeom prst="rect">
            <a:avLst/>
          </a:prstGeom>
          <a:gradFill>
            <a:gsLst>
              <a:gs pos="0">
                <a:srgbClr val="92D050"/>
              </a:gs>
              <a:gs pos="50000">
                <a:schemeClr val="accent1">
                  <a:lumMod val="20000"/>
                  <a:lumOff val="80000"/>
                </a:schemeClr>
              </a:gs>
              <a:gs pos="100000">
                <a:srgbClr val="92D05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mtClean="0">
              <a:solidFill>
                <a:schemeClr val="tx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0" y="6429396"/>
            <a:ext cx="9144000" cy="714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85720" y="252691"/>
            <a:ext cx="8715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5</a:t>
            </a:r>
            <a:r>
              <a:rPr lang="en-US" altLang="ko-KR" sz="2400" dirty="0" smtClean="0">
                <a:latin typeface="HY견고딕" pitchFamily="18" charset="-127"/>
                <a:ea typeface="HY견고딕" pitchFamily="18" charset="-127"/>
              </a:rPr>
              <a:t>. </a:t>
            </a:r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가이드 방진기 설치순서</a:t>
            </a:r>
            <a:endParaRPr lang="en-US" altLang="ko-KR" sz="24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부제목 29"/>
          <p:cNvSpPr>
            <a:spLocks noGrp="1"/>
          </p:cNvSpPr>
          <p:nvPr>
            <p:ph type="subTitle" idx="1"/>
          </p:nvPr>
        </p:nvSpPr>
        <p:spPr>
          <a:xfrm>
            <a:off x="210914" y="2351625"/>
            <a:ext cx="9144000" cy="5572164"/>
          </a:xfrm>
        </p:spPr>
        <p:txBody>
          <a:bodyPr>
            <a:normAutofit/>
          </a:bodyPr>
          <a:lstStyle/>
          <a:p>
            <a:pPr algn="l"/>
            <a:endParaRPr lang="en-US" altLang="ko-KR" sz="20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endParaRPr lang="en-US" altLang="ko-KR" sz="10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r>
              <a:rPr lang="en-US" altLang="ko-KR" sz="16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  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0" y="6500834"/>
            <a:ext cx="9144000" cy="357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ko-KR" sz="1200" dirty="0" smtClean="0">
                <a:solidFill>
                  <a:schemeClr val="tx2"/>
                </a:solidFill>
                <a:latin typeface="HY헤드라인M" pitchFamily="18" charset="-127"/>
                <a:ea typeface="HY헤드라인M" pitchFamily="18" charset="-127"/>
              </a:rPr>
              <a:t>◀ 6 </a:t>
            </a:r>
            <a:r>
              <a:rPr lang="en-US" altLang="ko-KR" sz="1200" dirty="0" smtClean="0">
                <a:solidFill>
                  <a:schemeClr val="tx2"/>
                </a:solidFill>
                <a:latin typeface="HY그래픽M"/>
                <a:ea typeface="HY그래픽M"/>
              </a:rPr>
              <a:t>▶</a:t>
            </a:r>
            <a:endParaRPr lang="ko-KR" altLang="en-US" sz="1200" dirty="0">
              <a:solidFill>
                <a:schemeClr val="tx2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0" y="785794"/>
            <a:ext cx="9144000" cy="7143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627022" y="3228240"/>
            <a:ext cx="23400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arenR"/>
            </a:pP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도면에 표기된  기호 및 모델명을 확인한다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.</a:t>
            </a:r>
          </a:p>
          <a:p>
            <a:pPr marL="342900" indent="-342900">
              <a:buAutoNum type="arabicParenR"/>
            </a:pPr>
            <a:r>
              <a:rPr lang="ko-KR" altLang="en-US" sz="1200" dirty="0" err="1" smtClean="0">
                <a:latin typeface="HY견고딕" pitchFamily="18" charset="-127"/>
                <a:ea typeface="HY견고딕" pitchFamily="18" charset="-127"/>
              </a:rPr>
              <a:t>가대위에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 가이드 방진기를 올려 놓는다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.</a:t>
            </a:r>
            <a:endParaRPr lang="en-US" altLang="ko-KR" sz="1400" dirty="0" smtClean="0">
              <a:latin typeface="HY견고딕" pitchFamily="18" charset="-127"/>
              <a:ea typeface="HY견고딕" pitchFamily="18" charset="-127"/>
            </a:endParaRPr>
          </a:p>
          <a:p>
            <a:pPr marL="342900" indent="-342900">
              <a:buAutoNum type="arabicParenR"/>
            </a:pPr>
            <a:endParaRPr lang="en-US" altLang="ko-KR" sz="1400" b="1" dirty="0" smtClean="0">
              <a:latin typeface="HY견고딕" pitchFamily="18" charset="-127"/>
              <a:ea typeface="HY견고딕" pitchFamily="18" charset="-127"/>
            </a:endParaRPr>
          </a:p>
          <a:p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3486426" y="3206006"/>
            <a:ext cx="234000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3) </a:t>
            </a:r>
            <a:r>
              <a:rPr lang="ko-KR" altLang="en-US" sz="1200" dirty="0" err="1" smtClean="0">
                <a:latin typeface="HY견고딕" pitchFamily="18" charset="-127"/>
                <a:ea typeface="HY견고딕" pitchFamily="18" charset="-127"/>
              </a:rPr>
              <a:t>클램프를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200" dirty="0" err="1" smtClean="0">
                <a:latin typeface="HY견고딕" pitchFamily="18" charset="-127"/>
                <a:ea typeface="HY견고딕" pitchFamily="18" charset="-127"/>
              </a:rPr>
              <a:t>앵가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200" dirty="0" err="1" smtClean="0">
                <a:latin typeface="HY견고딕" pitchFamily="18" charset="-127"/>
                <a:ea typeface="HY견고딕" pitchFamily="18" charset="-127"/>
              </a:rPr>
              <a:t>방진기위에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     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올려놓고 배관과 체결한다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.</a:t>
            </a:r>
          </a:p>
          <a:p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4) </a:t>
            </a:r>
            <a:r>
              <a:rPr lang="ko-KR" altLang="en-US" sz="1200" dirty="0" err="1" smtClean="0">
                <a:latin typeface="HY견고딕" pitchFamily="18" charset="-127"/>
                <a:ea typeface="HY견고딕" pitchFamily="18" charset="-127"/>
              </a:rPr>
              <a:t>방진기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 위치가 </a:t>
            </a:r>
            <a:r>
              <a:rPr lang="ko-KR" altLang="en-US" sz="1200" dirty="0">
                <a:latin typeface="HY견고딕" pitchFamily="18" charset="-127"/>
                <a:ea typeface="HY견고딕" pitchFamily="18" charset="-127"/>
              </a:rPr>
              <a:t>좌우 대칭이 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되도록 조정하고 상부 세팅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볼트를 </a:t>
            </a:r>
            <a:r>
              <a:rPr lang="ko-KR" altLang="en-US" sz="1200" dirty="0">
                <a:latin typeface="HY견고딕" pitchFamily="18" charset="-127"/>
                <a:ea typeface="HY견고딕" pitchFamily="18" charset="-127"/>
              </a:rPr>
              <a:t>조인다</a:t>
            </a:r>
            <a:endParaRPr lang="en-US" altLang="ko-KR" sz="1200" dirty="0">
              <a:latin typeface="HY견고딕" pitchFamily="18" charset="-127"/>
              <a:ea typeface="HY견고딕" pitchFamily="18" charset="-127"/>
            </a:endParaRPr>
          </a:p>
          <a:p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6336456" y="3212976"/>
            <a:ext cx="2340000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5)</a:t>
            </a:r>
            <a:r>
              <a:rPr lang="en-US" altLang="ko-KR" sz="1200" b="1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200" dirty="0" err="1" smtClean="0">
                <a:latin typeface="HY견고딕" pitchFamily="18" charset="-127"/>
                <a:ea typeface="HY견고딕" pitchFamily="18" charset="-127"/>
              </a:rPr>
              <a:t>방진기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 하부를 가대에 용접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sz="1200" dirty="0" smtClean="0">
                <a:latin typeface="HY견고딕" pitchFamily="18" charset="-127"/>
                <a:ea typeface="HY견고딕" pitchFamily="18" charset="-127"/>
              </a:rPr>
              <a:t>한다</a:t>
            </a:r>
            <a:endParaRPr lang="en-US" altLang="ko-KR" sz="1200" dirty="0" smtClean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 smtClean="0">
                <a:latin typeface="HY견고딕" pitchFamily="18" charset="-127"/>
                <a:ea typeface="HY견고딕" pitchFamily="18" charset="-127"/>
              </a:rPr>
              <a:t>6) </a:t>
            </a:r>
            <a:r>
              <a:rPr lang="ko-KR" altLang="en-US" sz="1200" dirty="0">
                <a:latin typeface="HY견고딕" pitchFamily="18" charset="-127"/>
                <a:ea typeface="HY견고딕" pitchFamily="18" charset="-127"/>
              </a:rPr>
              <a:t>용접부위는 부식이 발생하지 </a:t>
            </a:r>
            <a:endParaRPr lang="en-US" altLang="ko-KR" sz="1200" dirty="0"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200" dirty="0">
                <a:latin typeface="HY견고딕" pitchFamily="18" charset="-127"/>
                <a:ea typeface="HY견고딕" pitchFamily="18" charset="-127"/>
              </a:rPr>
              <a:t>    </a:t>
            </a:r>
            <a:r>
              <a:rPr lang="ko-KR" altLang="en-US" sz="1200" dirty="0">
                <a:latin typeface="HY견고딕" pitchFamily="18" charset="-127"/>
                <a:ea typeface="HY견고딕" pitchFamily="18" charset="-127"/>
              </a:rPr>
              <a:t>않도록 처리한다</a:t>
            </a:r>
            <a:endParaRPr lang="en-US" altLang="ko-KR" sz="1200" dirty="0">
              <a:latin typeface="HY견고딕" pitchFamily="18" charset="-127"/>
              <a:ea typeface="HY견고딕" pitchFamily="18" charset="-127"/>
            </a:endParaRPr>
          </a:p>
          <a:p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71776" y="4517539"/>
            <a:ext cx="1080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b="1" dirty="0" smtClean="0"/>
              <a:t>SETTING BOLT</a:t>
            </a:r>
          </a:p>
          <a:p>
            <a:r>
              <a:rPr lang="en-US" altLang="ko-KR" sz="900" b="1" dirty="0" smtClean="0"/>
              <a:t>WASHER</a:t>
            </a:r>
          </a:p>
        </p:txBody>
      </p:sp>
      <p:cxnSp>
        <p:nvCxnSpPr>
          <p:cNvPr id="19" name="직선 화살표 연결선 18"/>
          <p:cNvCxnSpPr/>
          <p:nvPr/>
        </p:nvCxnSpPr>
        <p:spPr>
          <a:xfrm flipH="1">
            <a:off x="5220072" y="4667917"/>
            <a:ext cx="324036" cy="1946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직선 화살표 연결선 22"/>
          <p:cNvCxnSpPr/>
          <p:nvPr/>
        </p:nvCxnSpPr>
        <p:spPr>
          <a:xfrm flipH="1">
            <a:off x="5292081" y="4793418"/>
            <a:ext cx="252610" cy="1099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직선 화살표 연결선 23"/>
          <p:cNvCxnSpPr/>
          <p:nvPr/>
        </p:nvCxnSpPr>
        <p:spPr>
          <a:xfrm flipH="1">
            <a:off x="8100392" y="5455419"/>
            <a:ext cx="252610" cy="1099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8274638" y="5319320"/>
            <a:ext cx="1080276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b="1" dirty="0" smtClean="0"/>
              <a:t>WELDING</a:t>
            </a:r>
          </a:p>
          <a:p>
            <a:endParaRPr lang="ko-KR" altLang="en-US" sz="1000" dirty="0"/>
          </a:p>
        </p:txBody>
      </p:sp>
      <p:cxnSp>
        <p:nvCxnSpPr>
          <p:cNvPr id="27" name="직선 화살표 연결선 26"/>
          <p:cNvCxnSpPr/>
          <p:nvPr/>
        </p:nvCxnSpPr>
        <p:spPr>
          <a:xfrm flipH="1">
            <a:off x="2375924" y="4962561"/>
            <a:ext cx="324036" cy="1946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627784" y="4829090"/>
            <a:ext cx="1080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/>
              <a:t>ISOLATOR</a:t>
            </a:r>
          </a:p>
          <a:p>
            <a:r>
              <a:rPr lang="en-US" altLang="ko-KR" sz="1000" b="1" dirty="0" smtClean="0"/>
              <a:t>(YDP-TYPE)</a:t>
            </a:r>
            <a:endParaRPr lang="ko-KR" altLang="en-US" sz="1000" b="1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4395320"/>
            <a:ext cx="1980000" cy="1914000"/>
          </a:xfrm>
          <a:prstGeom prst="rect">
            <a:avLst/>
          </a:prstGeom>
        </p:spPr>
      </p:pic>
      <p:pic>
        <p:nvPicPr>
          <p:cNvPr id="32" name="그림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93826" y="4329320"/>
            <a:ext cx="1980000" cy="1980000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10094" y="4329320"/>
            <a:ext cx="1980000" cy="1980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1052736"/>
            <a:ext cx="1980000" cy="1980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93826" y="1052736"/>
            <a:ext cx="1980000" cy="1980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20329" y="1088960"/>
            <a:ext cx="1980000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302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0" y="994"/>
            <a:ext cx="9144000" cy="784800"/>
          </a:xfrm>
          <a:prstGeom prst="rect">
            <a:avLst/>
          </a:prstGeom>
          <a:gradFill>
            <a:gsLst>
              <a:gs pos="0">
                <a:srgbClr val="92D050"/>
              </a:gs>
              <a:gs pos="50000">
                <a:schemeClr val="accent1">
                  <a:lumMod val="20000"/>
                  <a:lumOff val="80000"/>
                </a:schemeClr>
              </a:gs>
              <a:gs pos="100000">
                <a:srgbClr val="92D05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mtClean="0">
              <a:solidFill>
                <a:schemeClr val="tx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0" y="6429396"/>
            <a:ext cx="9144000" cy="714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85720" y="252691"/>
            <a:ext cx="8715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latin typeface="HY견고딕" pitchFamily="18" charset="-127"/>
                <a:ea typeface="HY견고딕" pitchFamily="18" charset="-127"/>
              </a:rPr>
              <a:t>6</a:t>
            </a:r>
            <a:r>
              <a:rPr lang="en-US" altLang="ko-KR" sz="2400" dirty="0" smtClean="0">
                <a:latin typeface="HY견고딕" pitchFamily="18" charset="-127"/>
                <a:ea typeface="HY견고딕" pitchFamily="18" charset="-127"/>
              </a:rPr>
              <a:t>. </a:t>
            </a:r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입상관 방진기 </a:t>
            </a:r>
            <a:r>
              <a:rPr lang="ko-KR" altLang="en-US" sz="2400" dirty="0" err="1" smtClean="0">
                <a:latin typeface="HY견고딕" pitchFamily="18" charset="-127"/>
                <a:ea typeface="HY견고딕" pitchFamily="18" charset="-127"/>
              </a:rPr>
              <a:t>설치시</a:t>
            </a:r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 주의사항</a:t>
            </a:r>
            <a:endParaRPr lang="en-US" altLang="ko-KR" sz="24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부제목 29"/>
          <p:cNvSpPr>
            <a:spLocks noGrp="1"/>
          </p:cNvSpPr>
          <p:nvPr>
            <p:ph type="subTitle" idx="1"/>
          </p:nvPr>
        </p:nvSpPr>
        <p:spPr>
          <a:xfrm>
            <a:off x="0" y="857232"/>
            <a:ext cx="9144000" cy="5572164"/>
          </a:xfrm>
        </p:spPr>
        <p:txBody>
          <a:bodyPr>
            <a:normAutofit/>
          </a:bodyPr>
          <a:lstStyle/>
          <a:p>
            <a:pPr algn="l"/>
            <a:endParaRPr lang="en-US" altLang="ko-KR" sz="20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endParaRPr lang="en-US" altLang="ko-KR" sz="10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r>
              <a:rPr lang="ko-KR" altLang="en-US" sz="16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   </a:t>
            </a:r>
            <a:r>
              <a:rPr lang="en-US" altLang="ko-KR" sz="16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1</a:t>
            </a:r>
            <a:r>
              <a:rPr lang="en-US" altLang="ko-KR" sz="16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. </a:t>
            </a:r>
            <a:r>
              <a:rPr lang="ko-KR" altLang="en-US" sz="16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모든 입상관 방진기의 설치가 끝나고 수압테스트 이전에는 반드시 스프링 방진기는 해당 </a:t>
            </a:r>
            <a:endParaRPr lang="en-US" altLang="ko-KR" sz="16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r>
              <a:rPr lang="en-US" altLang="ko-KR" sz="16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6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       </a:t>
            </a:r>
            <a:r>
              <a:rPr lang="ko-KR" altLang="en-US" sz="16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중량 만큼 </a:t>
            </a:r>
            <a:r>
              <a:rPr lang="en-US" altLang="ko-KR" sz="16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16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물</a:t>
            </a:r>
            <a:r>
              <a:rPr lang="en-US" altLang="ko-KR" sz="16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+</a:t>
            </a:r>
            <a:r>
              <a:rPr lang="ko-KR" altLang="en-US" sz="16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배관중량</a:t>
            </a:r>
            <a:r>
              <a:rPr lang="en-US" altLang="ko-KR" sz="16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+</a:t>
            </a:r>
            <a:r>
              <a:rPr lang="ko-KR" altLang="en-US" sz="16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팽창</a:t>
            </a:r>
            <a:r>
              <a:rPr lang="en-US" altLang="ko-KR" sz="16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,</a:t>
            </a:r>
            <a:r>
              <a:rPr lang="ko-KR" altLang="en-US" sz="1600" dirty="0" err="1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수축량</a:t>
            </a:r>
            <a:r>
              <a:rPr lang="en-US" altLang="ko-KR" sz="16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) </a:t>
            </a:r>
            <a:r>
              <a:rPr lang="ko-KR" altLang="en-US" sz="1600" dirty="0" err="1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레벨링이</a:t>
            </a:r>
            <a:r>
              <a:rPr lang="ko-KR" altLang="en-US" sz="16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되어있어야 한다</a:t>
            </a:r>
            <a:r>
              <a:rPr lang="en-US" altLang="ko-KR" sz="16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16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계산서 참조</a:t>
            </a:r>
            <a:r>
              <a:rPr lang="en-US" altLang="ko-KR" sz="16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)</a:t>
            </a:r>
          </a:p>
          <a:p>
            <a:pPr algn="l"/>
            <a:endParaRPr lang="en-US" altLang="ko-KR" sz="1600" dirty="0" smtClean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  <a:p>
            <a:pPr algn="l"/>
            <a:r>
              <a:rPr lang="en-US" altLang="ko-KR" sz="16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    2. </a:t>
            </a:r>
            <a:r>
              <a:rPr lang="ko-KR" altLang="en-US" sz="1600" dirty="0" err="1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스프링방진기</a:t>
            </a:r>
            <a:r>
              <a:rPr lang="ko-KR" altLang="en-US" sz="16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및 </a:t>
            </a:r>
            <a:r>
              <a:rPr lang="ko-KR" altLang="en-US" sz="1600" dirty="0" err="1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앙카용</a:t>
            </a:r>
            <a:r>
              <a:rPr lang="ko-KR" altLang="en-US" sz="16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600" dirty="0" err="1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방진기설치용</a:t>
            </a:r>
            <a:r>
              <a:rPr lang="ko-KR" altLang="en-US" sz="16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600" dirty="0" err="1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클램프는</a:t>
            </a:r>
            <a:r>
              <a:rPr lang="ko-KR" altLang="en-US" sz="16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반드시 용접을 </a:t>
            </a:r>
            <a:r>
              <a:rPr lang="ko-KR" altLang="en-US" sz="1600" dirty="0" err="1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하여야한다</a:t>
            </a:r>
            <a:r>
              <a:rPr lang="en-US" altLang="ko-KR" sz="16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  <a:p>
            <a:pPr algn="l"/>
            <a:r>
              <a:rPr lang="en-US" altLang="ko-KR" sz="16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6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 </a:t>
            </a:r>
          </a:p>
          <a:p>
            <a:pPr algn="l"/>
            <a:r>
              <a:rPr lang="en-US" altLang="ko-KR" sz="16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    </a:t>
            </a:r>
            <a:r>
              <a:rPr lang="en-US" altLang="ko-KR" sz="16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3. </a:t>
            </a:r>
            <a:r>
              <a:rPr lang="ko-KR" altLang="en-US" sz="16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가이드용 </a:t>
            </a:r>
            <a:r>
              <a:rPr lang="ko-KR" altLang="en-US" sz="1600" dirty="0" err="1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클램프는</a:t>
            </a:r>
            <a:r>
              <a:rPr lang="ko-KR" altLang="en-US" sz="16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 배관과 절대 용접을 해서는 </a:t>
            </a:r>
            <a:r>
              <a:rPr lang="ko-KR" altLang="en-US" sz="1600" dirty="0" err="1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안된다</a:t>
            </a:r>
            <a:r>
              <a:rPr lang="en-US" altLang="ko-KR" sz="160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0" y="6500834"/>
            <a:ext cx="9144000" cy="357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ko-KR" sz="1200" dirty="0" smtClean="0">
                <a:solidFill>
                  <a:schemeClr val="tx2"/>
                </a:solidFill>
                <a:latin typeface="HY헤드라인M" pitchFamily="18" charset="-127"/>
                <a:ea typeface="HY헤드라인M" pitchFamily="18" charset="-127"/>
              </a:rPr>
              <a:t>◀ 7 </a:t>
            </a:r>
            <a:r>
              <a:rPr lang="en-US" altLang="ko-KR" sz="1200" dirty="0" smtClean="0">
                <a:solidFill>
                  <a:schemeClr val="tx2"/>
                </a:solidFill>
                <a:latin typeface="HY그래픽M"/>
                <a:ea typeface="HY그래픽M"/>
              </a:rPr>
              <a:t>▶</a:t>
            </a:r>
            <a:endParaRPr lang="ko-KR" altLang="en-US" sz="1200" dirty="0">
              <a:solidFill>
                <a:schemeClr val="tx2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0" y="785794"/>
            <a:ext cx="9144000" cy="7143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19127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성화시스템챤넬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>
          <a:gsLst>
            <a:gs pos="0">
              <a:schemeClr val="tx2"/>
            </a:gs>
            <a:gs pos="50000">
              <a:schemeClr val="accent1">
                <a:lumMod val="20000"/>
                <a:lumOff val="80000"/>
              </a:schemeClr>
            </a:gs>
            <a:gs pos="100000">
              <a:schemeClr val="tx2"/>
            </a:gs>
          </a:gsLst>
          <a:lin ang="5400000" scaled="1"/>
        </a:gradFill>
        <a:ln>
          <a:noFill/>
        </a:ln>
      </a:spPr>
      <a:bodyPr rtlCol="0" anchor="ctr"/>
      <a:lstStyle>
        <a:defPPr algn="ctr">
          <a:defRPr smtClean="0">
            <a:solidFill>
              <a:schemeClr val="tx2"/>
            </a:solidFill>
            <a:latin typeface="HY견고딕" pitchFamily="18" charset="-127"/>
            <a:ea typeface="HY견고딕" pitchFamily="18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성화시스템챤넬</Template>
  <TotalTime>13093</TotalTime>
  <Words>521</Words>
  <Application>Microsoft Office PowerPoint</Application>
  <PresentationFormat>화면 슬라이드 쇼(4:3)</PresentationFormat>
  <Paragraphs>171</Paragraphs>
  <Slides>10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1" baseType="lpstr">
      <vt:lpstr>성화시스템챤넬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ksh</dc:creator>
  <cp:lastModifiedBy>jbins02</cp:lastModifiedBy>
  <cp:revision>1093</cp:revision>
  <cp:lastPrinted>2019-08-12T23:38:45Z</cp:lastPrinted>
  <dcterms:created xsi:type="dcterms:W3CDTF">2016-09-19T05:28:53Z</dcterms:created>
  <dcterms:modified xsi:type="dcterms:W3CDTF">2022-01-05T07:49:34Z</dcterms:modified>
</cp:coreProperties>
</file>